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2" r:id="rId1"/>
    <p:sldMasterId id="2147483693" r:id="rId2"/>
    <p:sldMasterId id="2147483694" r:id="rId3"/>
  </p:sldMasterIdLst>
  <p:notesMasterIdLst>
    <p:notesMasterId r:id="rId26"/>
  </p:notesMasterIdLst>
  <p:sldIdLst>
    <p:sldId id="256" r:id="rId4"/>
    <p:sldId id="257" r:id="rId5"/>
    <p:sldId id="258" r:id="rId6"/>
    <p:sldId id="277"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Lst>
  <p:sldSz cx="9144000" cy="5143500" type="screen16x9"/>
  <p:notesSz cx="6858000" cy="9144000"/>
  <p:embeddedFontLst>
    <p:embeddedFont>
      <p:font typeface="Dosis" pitchFamily="2" charset="0"/>
      <p:regular r:id="rId27"/>
      <p:bold r:id="rId28"/>
    </p:embeddedFont>
    <p:embeddedFont>
      <p:font typeface="Roboto" panose="02000000000000000000" pitchFamily="2" charset="0"/>
      <p:regular r:id="rId29"/>
      <p:bold r:id="rId30"/>
      <p:italic r:id="rId31"/>
      <p:boldItalic r:id="rId32"/>
    </p:embeddedFont>
    <p:embeddedFont>
      <p:font typeface="Roboto Black" panose="02000000000000000000" pitchFamily="2" charset="0"/>
      <p:bold r:id="rId33"/>
      <p:boldItalic r:id="rId34"/>
    </p:embeddedFont>
    <p:embeddedFont>
      <p:font typeface="Roboto Thin" panose="02000000000000000000" pitchFamily="2" charset="0"/>
      <p:regular r:id="rId35"/>
      <p:bold r:id="rId36"/>
      <p:italic r:id="rId37"/>
      <p:boldItalic r:id="rId3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0BDF8D7-AFA9-412E-A79F-3B8E0348F5FA}">
  <a:tblStyle styleId="{60BDF8D7-AFA9-412E-A79F-3B8E0348F5FA}"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3" d="100"/>
          <a:sy n="83" d="100"/>
        </p:scale>
        <p:origin x="750" y="8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notesMaster" Target="notesMasters/notesMaster1.xml"/><Relationship Id="rId39" Type="http://schemas.openxmlformats.org/officeDocument/2006/relationships/presProps" Target="presProps.xml"/><Relationship Id="rId21" Type="http://schemas.openxmlformats.org/officeDocument/2006/relationships/slide" Target="slides/slide18.xml"/><Relationship Id="rId34" Type="http://schemas.openxmlformats.org/officeDocument/2006/relationships/font" Target="fonts/font8.fntdata"/><Relationship Id="rId42" Type="http://schemas.openxmlformats.org/officeDocument/2006/relationships/tableStyles" Target="tableStyle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font" Target="fonts/font3.fntdata"/><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font" Target="fonts/font6.fntdata"/><Relationship Id="rId37" Type="http://schemas.openxmlformats.org/officeDocument/2006/relationships/font" Target="fonts/font11.fntdata"/><Relationship Id="rId40" Type="http://schemas.openxmlformats.org/officeDocument/2006/relationships/viewProps" Target="view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font" Target="fonts/font2.fntdata"/><Relationship Id="rId36" Type="http://schemas.openxmlformats.org/officeDocument/2006/relationships/font" Target="fonts/font10.fntdata"/><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font" Target="fonts/font5.fntdata"/><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font" Target="fonts/font9.fntdata"/><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font" Target="fonts/font7.fntdata"/><Relationship Id="rId38" Type="http://schemas.openxmlformats.org/officeDocument/2006/relationships/font" Target="fonts/font1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0" name="Google Shape;290;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65b32a9097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2" name="Google Shape;332;g65b32a9097_0_7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45f1843b403ca7a5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0" name="Google Shape;340;g45f1843b403ca7a5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g45f1843b403ca7a5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8" name="Google Shape;348;g45f1843b403ca7a5_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g45f1843b403ca7a5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6" name="Google Shape;356;g45f1843b403ca7a5_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g65c2c74fee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4" name="Google Shape;364;g65c2c74fee_0_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g65c2c74fee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2" name="Google Shape;372;g65c2c74fee_0_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Google Shape;379;g65c2c74fee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0" name="Google Shape;380;g65c2c74fee_0_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65c2c74fee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8" name="Google Shape;388;g65c2c74fee_0_3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g65c2c74fee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6" name="Google Shape;396;g65c2c74fee_0_4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65b32a9097_0_43: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4" name="Google Shape;404;g65b32a9097_0_4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6" name="Google Shape;296;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9" name="Google Shape;409;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g65b32a9097_0_54: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16" name="Google Shape;416;g65b32a9097_0_5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g6ae1bdb50b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g6ae1bdb50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p4: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2" name="Google Shape;302;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6" name="Google Shape;296;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8155938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g65b32a9097_0_4: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7" name="Google Shape;307;g65b32a9097_0_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65b32a9097_0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65b32a9097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65b32a9097_0_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65b32a9097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g65b32a9097_0_0: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2" name="Google Shape;322;g65b32a9097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45f1843b403ca7a5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45f1843b403ca7a5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9"/>
        <p:cNvGrpSpPr/>
        <p:nvPr/>
      </p:nvGrpSpPr>
      <p:grpSpPr>
        <a:xfrm>
          <a:off x="0" y="0"/>
          <a:ext cx="0" cy="0"/>
          <a:chOff x="0" y="0"/>
          <a:chExt cx="0" cy="0"/>
        </a:xfrm>
      </p:grpSpPr>
      <p:sp>
        <p:nvSpPr>
          <p:cNvPr id="10" name="Google Shape;10;p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Font typeface="Roboto"/>
              <a:buNone/>
              <a:defRPr>
                <a:latin typeface="Roboto"/>
                <a:ea typeface="Roboto"/>
                <a:cs typeface="Roboto"/>
                <a:sym typeface="Roboto"/>
              </a:defRPr>
            </a:lvl1pPr>
            <a:lvl2pPr lvl="1" algn="l">
              <a:lnSpc>
                <a:spcPct val="100000"/>
              </a:lnSpc>
              <a:spcBef>
                <a:spcPts val="0"/>
              </a:spcBef>
              <a:spcAft>
                <a:spcPts val="0"/>
              </a:spcAft>
              <a:buSzPts val="2800"/>
              <a:buFont typeface="Roboto"/>
              <a:buNone/>
              <a:defRPr>
                <a:latin typeface="Roboto"/>
                <a:ea typeface="Roboto"/>
                <a:cs typeface="Roboto"/>
                <a:sym typeface="Roboto"/>
              </a:defRPr>
            </a:lvl2pPr>
            <a:lvl3pPr lvl="2" algn="l">
              <a:lnSpc>
                <a:spcPct val="100000"/>
              </a:lnSpc>
              <a:spcBef>
                <a:spcPts val="0"/>
              </a:spcBef>
              <a:spcAft>
                <a:spcPts val="0"/>
              </a:spcAft>
              <a:buSzPts val="2800"/>
              <a:buFont typeface="Roboto"/>
              <a:buNone/>
              <a:defRPr>
                <a:latin typeface="Roboto"/>
                <a:ea typeface="Roboto"/>
                <a:cs typeface="Roboto"/>
                <a:sym typeface="Roboto"/>
              </a:defRPr>
            </a:lvl3pPr>
            <a:lvl4pPr lvl="3" algn="l">
              <a:lnSpc>
                <a:spcPct val="100000"/>
              </a:lnSpc>
              <a:spcBef>
                <a:spcPts val="0"/>
              </a:spcBef>
              <a:spcAft>
                <a:spcPts val="0"/>
              </a:spcAft>
              <a:buSzPts val="2800"/>
              <a:buFont typeface="Roboto"/>
              <a:buNone/>
              <a:defRPr>
                <a:latin typeface="Roboto"/>
                <a:ea typeface="Roboto"/>
                <a:cs typeface="Roboto"/>
                <a:sym typeface="Roboto"/>
              </a:defRPr>
            </a:lvl4pPr>
            <a:lvl5pPr lvl="4" algn="l">
              <a:lnSpc>
                <a:spcPct val="100000"/>
              </a:lnSpc>
              <a:spcBef>
                <a:spcPts val="0"/>
              </a:spcBef>
              <a:spcAft>
                <a:spcPts val="0"/>
              </a:spcAft>
              <a:buSzPts val="2800"/>
              <a:buFont typeface="Roboto"/>
              <a:buNone/>
              <a:defRPr>
                <a:latin typeface="Roboto"/>
                <a:ea typeface="Roboto"/>
                <a:cs typeface="Roboto"/>
                <a:sym typeface="Roboto"/>
              </a:defRPr>
            </a:lvl5pPr>
            <a:lvl6pPr lvl="5" algn="l">
              <a:lnSpc>
                <a:spcPct val="100000"/>
              </a:lnSpc>
              <a:spcBef>
                <a:spcPts val="0"/>
              </a:spcBef>
              <a:spcAft>
                <a:spcPts val="0"/>
              </a:spcAft>
              <a:buSzPts val="2800"/>
              <a:buFont typeface="Roboto"/>
              <a:buNone/>
              <a:defRPr>
                <a:latin typeface="Roboto"/>
                <a:ea typeface="Roboto"/>
                <a:cs typeface="Roboto"/>
                <a:sym typeface="Roboto"/>
              </a:defRPr>
            </a:lvl6pPr>
            <a:lvl7pPr lvl="6" algn="l">
              <a:lnSpc>
                <a:spcPct val="100000"/>
              </a:lnSpc>
              <a:spcBef>
                <a:spcPts val="0"/>
              </a:spcBef>
              <a:spcAft>
                <a:spcPts val="0"/>
              </a:spcAft>
              <a:buSzPts val="2800"/>
              <a:buFont typeface="Roboto"/>
              <a:buNone/>
              <a:defRPr>
                <a:latin typeface="Roboto"/>
                <a:ea typeface="Roboto"/>
                <a:cs typeface="Roboto"/>
                <a:sym typeface="Roboto"/>
              </a:defRPr>
            </a:lvl7pPr>
            <a:lvl8pPr lvl="7" algn="l">
              <a:lnSpc>
                <a:spcPct val="100000"/>
              </a:lnSpc>
              <a:spcBef>
                <a:spcPts val="0"/>
              </a:spcBef>
              <a:spcAft>
                <a:spcPts val="0"/>
              </a:spcAft>
              <a:buSzPts val="2800"/>
              <a:buFont typeface="Roboto"/>
              <a:buNone/>
              <a:defRPr>
                <a:latin typeface="Roboto"/>
                <a:ea typeface="Roboto"/>
                <a:cs typeface="Roboto"/>
                <a:sym typeface="Roboto"/>
              </a:defRPr>
            </a:lvl8pPr>
            <a:lvl9pPr lvl="8" algn="l">
              <a:lnSpc>
                <a:spcPct val="100000"/>
              </a:lnSpc>
              <a:spcBef>
                <a:spcPts val="0"/>
              </a:spcBef>
              <a:spcAft>
                <a:spcPts val="0"/>
              </a:spcAft>
              <a:buSzPts val="2800"/>
              <a:buFont typeface="Roboto"/>
              <a:buNone/>
              <a:defRPr>
                <a:latin typeface="Roboto"/>
                <a:ea typeface="Roboto"/>
                <a:cs typeface="Roboto"/>
                <a:sym typeface="Roboto"/>
              </a:defRPr>
            </a:lvl9pPr>
          </a:lstStyle>
          <a:p>
            <a:endParaRPr/>
          </a:p>
        </p:txBody>
      </p:sp>
      <p:sp>
        <p:nvSpPr>
          <p:cNvPr id="11" name="Google Shape;11;p2"/>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Font typeface="Roboto"/>
              <a:buChar char="●"/>
              <a:defRPr>
                <a:latin typeface="Roboto"/>
                <a:ea typeface="Roboto"/>
                <a:cs typeface="Roboto"/>
                <a:sym typeface="Roboto"/>
              </a:defRPr>
            </a:lvl1pPr>
            <a:lvl2pPr marL="914400" lvl="1" indent="-317500" algn="l">
              <a:lnSpc>
                <a:spcPct val="115000"/>
              </a:lnSpc>
              <a:spcBef>
                <a:spcPts val="1600"/>
              </a:spcBef>
              <a:spcAft>
                <a:spcPts val="0"/>
              </a:spcAft>
              <a:buSzPts val="1400"/>
              <a:buFont typeface="Roboto"/>
              <a:buChar char="○"/>
              <a:defRPr>
                <a:latin typeface="Roboto"/>
                <a:ea typeface="Roboto"/>
                <a:cs typeface="Roboto"/>
                <a:sym typeface="Roboto"/>
              </a:defRPr>
            </a:lvl2pPr>
            <a:lvl3pPr marL="1371600" lvl="2" indent="-317500" algn="l">
              <a:lnSpc>
                <a:spcPct val="115000"/>
              </a:lnSpc>
              <a:spcBef>
                <a:spcPts val="1600"/>
              </a:spcBef>
              <a:spcAft>
                <a:spcPts val="0"/>
              </a:spcAft>
              <a:buSzPts val="1400"/>
              <a:buFont typeface="Roboto"/>
              <a:buChar char="■"/>
              <a:defRPr>
                <a:latin typeface="Roboto"/>
                <a:ea typeface="Roboto"/>
                <a:cs typeface="Roboto"/>
                <a:sym typeface="Roboto"/>
              </a:defRPr>
            </a:lvl3pPr>
            <a:lvl4pPr marL="1828800" lvl="3" indent="-317500" algn="l">
              <a:lnSpc>
                <a:spcPct val="115000"/>
              </a:lnSpc>
              <a:spcBef>
                <a:spcPts val="1600"/>
              </a:spcBef>
              <a:spcAft>
                <a:spcPts val="0"/>
              </a:spcAft>
              <a:buSzPts val="1400"/>
              <a:buFont typeface="Roboto"/>
              <a:buChar char="●"/>
              <a:defRPr>
                <a:latin typeface="Roboto"/>
                <a:ea typeface="Roboto"/>
                <a:cs typeface="Roboto"/>
                <a:sym typeface="Roboto"/>
              </a:defRPr>
            </a:lvl4pPr>
            <a:lvl5pPr marL="2286000" lvl="4" indent="-317500" algn="l">
              <a:lnSpc>
                <a:spcPct val="115000"/>
              </a:lnSpc>
              <a:spcBef>
                <a:spcPts val="1600"/>
              </a:spcBef>
              <a:spcAft>
                <a:spcPts val="0"/>
              </a:spcAft>
              <a:buSzPts val="1400"/>
              <a:buFont typeface="Roboto"/>
              <a:buChar char="○"/>
              <a:defRPr>
                <a:latin typeface="Roboto"/>
                <a:ea typeface="Roboto"/>
                <a:cs typeface="Roboto"/>
                <a:sym typeface="Roboto"/>
              </a:defRPr>
            </a:lvl5pPr>
            <a:lvl6pPr marL="2743200" lvl="5" indent="-317500" algn="l">
              <a:lnSpc>
                <a:spcPct val="115000"/>
              </a:lnSpc>
              <a:spcBef>
                <a:spcPts val="1600"/>
              </a:spcBef>
              <a:spcAft>
                <a:spcPts val="0"/>
              </a:spcAft>
              <a:buSzPts val="1400"/>
              <a:buFont typeface="Roboto"/>
              <a:buChar char="■"/>
              <a:defRPr>
                <a:latin typeface="Roboto"/>
                <a:ea typeface="Roboto"/>
                <a:cs typeface="Roboto"/>
                <a:sym typeface="Roboto"/>
              </a:defRPr>
            </a:lvl6pPr>
            <a:lvl7pPr marL="3200400" lvl="6" indent="-317500" algn="l">
              <a:lnSpc>
                <a:spcPct val="115000"/>
              </a:lnSpc>
              <a:spcBef>
                <a:spcPts val="1600"/>
              </a:spcBef>
              <a:spcAft>
                <a:spcPts val="0"/>
              </a:spcAft>
              <a:buSzPts val="1400"/>
              <a:buFont typeface="Roboto"/>
              <a:buChar char="●"/>
              <a:defRPr>
                <a:latin typeface="Roboto"/>
                <a:ea typeface="Roboto"/>
                <a:cs typeface="Roboto"/>
                <a:sym typeface="Roboto"/>
              </a:defRPr>
            </a:lvl7pPr>
            <a:lvl8pPr marL="3657600" lvl="7" indent="-317500" algn="l">
              <a:lnSpc>
                <a:spcPct val="115000"/>
              </a:lnSpc>
              <a:spcBef>
                <a:spcPts val="1600"/>
              </a:spcBef>
              <a:spcAft>
                <a:spcPts val="0"/>
              </a:spcAft>
              <a:buSzPts val="1400"/>
              <a:buFont typeface="Roboto"/>
              <a:buChar char="○"/>
              <a:defRPr>
                <a:latin typeface="Roboto"/>
                <a:ea typeface="Roboto"/>
                <a:cs typeface="Roboto"/>
                <a:sym typeface="Roboto"/>
              </a:defRPr>
            </a:lvl8pPr>
            <a:lvl9pPr marL="4114800" lvl="8" indent="-317500" algn="l">
              <a:lnSpc>
                <a:spcPct val="115000"/>
              </a:lnSpc>
              <a:spcBef>
                <a:spcPts val="1600"/>
              </a:spcBef>
              <a:spcAft>
                <a:spcPts val="1600"/>
              </a:spcAft>
              <a:buSzPts val="1400"/>
              <a:buFont typeface="Roboto"/>
              <a:buChar char="■"/>
              <a:defRPr>
                <a:latin typeface="Roboto"/>
                <a:ea typeface="Roboto"/>
                <a:cs typeface="Roboto"/>
                <a:sym typeface="Roboto"/>
              </a:defRPr>
            </a:lvl9pPr>
          </a:lstStyle>
          <a:p>
            <a:endParaRPr/>
          </a:p>
        </p:txBody>
      </p:sp>
      <p:sp>
        <p:nvSpPr>
          <p:cNvPr id="12" name="Google Shape;12;p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no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1600"/>
              </a:spcBef>
              <a:spcAft>
                <a:spcPts val="0"/>
              </a:spcAft>
              <a:buSzPts val="1400"/>
              <a:buChar char="○"/>
              <a:defRPr/>
            </a:lvl2pPr>
            <a:lvl3pPr marL="1371600" lvl="2" indent="-317500" algn="ctr">
              <a:lnSpc>
                <a:spcPct val="115000"/>
              </a:lnSpc>
              <a:spcBef>
                <a:spcPts val="1600"/>
              </a:spcBef>
              <a:spcAft>
                <a:spcPts val="0"/>
              </a:spcAft>
              <a:buSzPts val="1400"/>
              <a:buChar char="■"/>
              <a:defRPr/>
            </a:lvl3pPr>
            <a:lvl4pPr marL="1828800" lvl="3" indent="-317500" algn="ctr">
              <a:lnSpc>
                <a:spcPct val="115000"/>
              </a:lnSpc>
              <a:spcBef>
                <a:spcPts val="1600"/>
              </a:spcBef>
              <a:spcAft>
                <a:spcPts val="0"/>
              </a:spcAft>
              <a:buSzPts val="1400"/>
              <a:buChar char="●"/>
              <a:defRPr/>
            </a:lvl4pPr>
            <a:lvl5pPr marL="2286000" lvl="4" indent="-317500" algn="ctr">
              <a:lnSpc>
                <a:spcPct val="115000"/>
              </a:lnSpc>
              <a:spcBef>
                <a:spcPts val="1600"/>
              </a:spcBef>
              <a:spcAft>
                <a:spcPts val="0"/>
              </a:spcAft>
              <a:buSzPts val="1400"/>
              <a:buChar char="○"/>
              <a:defRPr/>
            </a:lvl5pPr>
            <a:lvl6pPr marL="2743200" lvl="5" indent="-317500" algn="ctr">
              <a:lnSpc>
                <a:spcPct val="115000"/>
              </a:lnSpc>
              <a:spcBef>
                <a:spcPts val="1600"/>
              </a:spcBef>
              <a:spcAft>
                <a:spcPts val="0"/>
              </a:spcAft>
              <a:buSzPts val="1400"/>
              <a:buChar char="■"/>
              <a:defRPr/>
            </a:lvl6pPr>
            <a:lvl7pPr marL="3200400" lvl="6" indent="-317500" algn="ctr">
              <a:lnSpc>
                <a:spcPct val="115000"/>
              </a:lnSpc>
              <a:spcBef>
                <a:spcPts val="1600"/>
              </a:spcBef>
              <a:spcAft>
                <a:spcPts val="0"/>
              </a:spcAft>
              <a:buSzPts val="1400"/>
              <a:buChar char="●"/>
              <a:defRPr/>
            </a:lvl7pPr>
            <a:lvl8pPr marL="3657600" lvl="7" indent="-317500" algn="ctr">
              <a:lnSpc>
                <a:spcPct val="115000"/>
              </a:lnSpc>
              <a:spcBef>
                <a:spcPts val="1600"/>
              </a:spcBef>
              <a:spcAft>
                <a:spcPts val="0"/>
              </a:spcAft>
              <a:buSzPts val="1400"/>
              <a:buChar char="○"/>
              <a:defRPr/>
            </a:lvl8pPr>
            <a:lvl9pPr marL="4114800" lvl="8" indent="-317500" algn="ctr">
              <a:lnSpc>
                <a:spcPct val="115000"/>
              </a:lnSpc>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rgbClr val="295269"/>
        </a:solidFill>
        <a:effectLst/>
      </p:bgPr>
    </p:bg>
    <p:spTree>
      <p:nvGrpSpPr>
        <p:cNvPr id="1" name="Shape 54"/>
        <p:cNvGrpSpPr/>
        <p:nvPr/>
      </p:nvGrpSpPr>
      <p:grpSpPr>
        <a:xfrm>
          <a:off x="0" y="0"/>
          <a:ext cx="0" cy="0"/>
          <a:chOff x="0" y="0"/>
          <a:chExt cx="0" cy="0"/>
        </a:xfrm>
      </p:grpSpPr>
      <p:sp>
        <p:nvSpPr>
          <p:cNvPr id="55" name="Google Shape;55;p15"/>
          <p:cNvSpPr/>
          <p:nvPr/>
        </p:nvSpPr>
        <p:spPr>
          <a:xfrm>
            <a:off x="469021" y="1983100"/>
            <a:ext cx="8210374" cy="784674"/>
          </a:xfrm>
          <a:custGeom>
            <a:avLst/>
            <a:gdLst/>
            <a:ahLst/>
            <a:cxnLst/>
            <a:rect l="l" t="t" r="r" b="b"/>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SzPts val="5600"/>
              <a:buFont typeface="Arial"/>
              <a:buNone/>
            </a:pPr>
            <a:r>
              <a:rPr lang="en" sz="5600" b="0" i="0" u="none" strike="noStrike" cap="none">
                <a:solidFill>
                  <a:schemeClr val="lt1"/>
                </a:solidFill>
                <a:latin typeface="Dosis"/>
                <a:ea typeface="Dosis"/>
                <a:cs typeface="Dosis"/>
                <a:sym typeface="Dosis"/>
              </a:rPr>
              <a:t>TITLE GOES HERE</a:t>
            </a:r>
            <a:endParaRPr sz="1000" b="0" i="0" u="none" strike="noStrike" cap="none">
              <a:solidFill>
                <a:schemeClr val="lt1"/>
              </a:solidFill>
              <a:latin typeface="Dosis"/>
              <a:ea typeface="Dosis"/>
              <a:cs typeface="Dosis"/>
              <a:sym typeface="Dosis"/>
            </a:endParaRPr>
          </a:p>
        </p:txBody>
      </p:sp>
      <p:sp>
        <p:nvSpPr>
          <p:cNvPr id="56" name="Google Shape;56;p15"/>
          <p:cNvSpPr/>
          <p:nvPr/>
        </p:nvSpPr>
        <p:spPr>
          <a:xfrm>
            <a:off x="469011" y="2814675"/>
            <a:ext cx="8210374" cy="514596"/>
          </a:xfrm>
          <a:custGeom>
            <a:avLst/>
            <a:gdLst/>
            <a:ahLst/>
            <a:cxnLst/>
            <a:rect l="l" t="t" r="r" b="b"/>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SzPts val="3500"/>
              <a:buFont typeface="Arial"/>
              <a:buNone/>
            </a:pPr>
            <a:r>
              <a:rPr lang="en" sz="3500" b="0" i="0" u="none" strike="noStrike" cap="none">
                <a:solidFill>
                  <a:srgbClr val="BCBEC0"/>
                </a:solidFill>
                <a:latin typeface="Dosis"/>
                <a:ea typeface="Dosis"/>
                <a:cs typeface="Dosis"/>
                <a:sym typeface="Dosis"/>
              </a:rPr>
              <a:t>Subtitle goes here</a:t>
            </a:r>
            <a:endParaRPr sz="1000" b="0" i="0" u="none" strike="noStrike" cap="none">
              <a:solidFill>
                <a:srgbClr val="BCBEC0"/>
              </a:solidFill>
              <a:latin typeface="Dosis"/>
              <a:ea typeface="Dosis"/>
              <a:cs typeface="Dosis"/>
              <a:sym typeface="Dosis"/>
            </a:endParaRPr>
          </a:p>
        </p:txBody>
      </p:sp>
      <p:sp>
        <p:nvSpPr>
          <p:cNvPr id="57" name="Google Shape;57;p15"/>
          <p:cNvSpPr/>
          <p:nvPr/>
        </p:nvSpPr>
        <p:spPr>
          <a:xfrm>
            <a:off x="469031" y="4578285"/>
            <a:ext cx="1792609" cy="196452"/>
          </a:xfrm>
          <a:custGeom>
            <a:avLst/>
            <a:gdLst/>
            <a:ahLst/>
            <a:cxnLst/>
            <a:rect l="l" t="t" r="r" b="b"/>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SzPts val="800"/>
              <a:buFont typeface="Arial"/>
              <a:buNone/>
            </a:pPr>
            <a:r>
              <a:rPr lang="en" sz="800" b="0" i="0" u="none" strike="noStrike" cap="none">
                <a:solidFill>
                  <a:srgbClr val="BCBEC0"/>
                </a:solidFill>
                <a:latin typeface="Dosis"/>
                <a:ea typeface="Dosis"/>
                <a:cs typeface="Dosis"/>
                <a:sym typeface="Dosis"/>
              </a:rPr>
              <a:t>New York  -  10th February, 2014</a:t>
            </a:r>
            <a:endParaRPr sz="800" b="0" i="0" u="none" strike="noStrike" cap="none">
              <a:solidFill>
                <a:srgbClr val="BCBEC0"/>
              </a:solidFill>
              <a:latin typeface="Dosis"/>
              <a:ea typeface="Dosis"/>
              <a:cs typeface="Dosis"/>
              <a:sym typeface="Dosis"/>
            </a:endParaRPr>
          </a:p>
        </p:txBody>
      </p:sp>
      <p:pic>
        <p:nvPicPr>
          <p:cNvPr id="58" name="Google Shape;58;p15"/>
          <p:cNvPicPr preferRelativeResize="0"/>
          <p:nvPr/>
        </p:nvPicPr>
        <p:blipFill rotWithShape="1">
          <a:blip r:embed="rId2">
            <a:alphaModFix/>
          </a:blip>
          <a:srcRect/>
          <a:stretch/>
        </p:blipFill>
        <p:spPr>
          <a:xfrm>
            <a:off x="469028" y="620299"/>
            <a:ext cx="1362880" cy="286626"/>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ontents">
  <p:cSld name="CUSTOM_1">
    <p:bg>
      <p:bgPr>
        <a:solidFill>
          <a:srgbClr val="295269"/>
        </a:solidFill>
        <a:effectLst/>
      </p:bgPr>
    </p:bg>
    <p:spTree>
      <p:nvGrpSpPr>
        <p:cNvPr id="1" name="Shape 59"/>
        <p:cNvGrpSpPr/>
        <p:nvPr/>
      </p:nvGrpSpPr>
      <p:grpSpPr>
        <a:xfrm>
          <a:off x="0" y="0"/>
          <a:ext cx="0" cy="0"/>
          <a:chOff x="0" y="0"/>
          <a:chExt cx="0" cy="0"/>
        </a:xfrm>
      </p:grpSpPr>
      <p:sp>
        <p:nvSpPr>
          <p:cNvPr id="60" name="Google Shape;60;p16"/>
          <p:cNvSpPr/>
          <p:nvPr/>
        </p:nvSpPr>
        <p:spPr>
          <a:xfrm>
            <a:off x="469000" y="2073325"/>
            <a:ext cx="7747596" cy="1660500"/>
          </a:xfrm>
          <a:custGeom>
            <a:avLst/>
            <a:gdLst/>
            <a:ahLst/>
            <a:cxnLst/>
            <a:rect l="l" t="t" r="r" b="b"/>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50000"/>
              </a:lnSpc>
              <a:spcBef>
                <a:spcPts val="0"/>
              </a:spcBef>
              <a:spcAft>
                <a:spcPts val="0"/>
              </a:spcAft>
              <a:buClr>
                <a:srgbClr val="FFFFFF"/>
              </a:buClr>
              <a:buSzPts val="1800"/>
              <a:buFont typeface="Arial"/>
              <a:buNone/>
            </a:pPr>
            <a:r>
              <a:rPr lang="en" sz="1800" b="0" i="0" u="none" strike="noStrike" cap="none">
                <a:solidFill>
                  <a:srgbClr val="FFFFFF"/>
                </a:solidFill>
                <a:latin typeface="Dosis"/>
                <a:ea typeface="Dosis"/>
                <a:cs typeface="Dosis"/>
                <a:sym typeface="Dosis"/>
              </a:rPr>
              <a:t>1. Announcements</a:t>
            </a:r>
            <a:endParaRPr sz="1000" b="0" i="0" u="none" strike="noStrike" cap="none">
              <a:solidFill>
                <a:srgbClr val="000000"/>
              </a:solidFill>
              <a:latin typeface="Dosis"/>
              <a:ea typeface="Dosis"/>
              <a:cs typeface="Dosis"/>
              <a:sym typeface="Dosis"/>
            </a:endParaRPr>
          </a:p>
          <a:p>
            <a:pPr marL="0" marR="0" lvl="0" indent="0" algn="l" rtl="0">
              <a:lnSpc>
                <a:spcPct val="150000"/>
              </a:lnSpc>
              <a:spcBef>
                <a:spcPts val="0"/>
              </a:spcBef>
              <a:spcAft>
                <a:spcPts val="0"/>
              </a:spcAft>
              <a:buClr>
                <a:srgbClr val="FFFFFF"/>
              </a:buClr>
              <a:buSzPts val="1800"/>
              <a:buFont typeface="Arial"/>
              <a:buNone/>
            </a:pPr>
            <a:r>
              <a:rPr lang="en" sz="1800" b="0" i="0" u="none" strike="noStrike" cap="none">
                <a:solidFill>
                  <a:srgbClr val="FFFFFF"/>
                </a:solidFill>
                <a:latin typeface="Dosis"/>
                <a:ea typeface="Dosis"/>
                <a:cs typeface="Dosis"/>
                <a:sym typeface="Dosis"/>
              </a:rPr>
              <a:t>2. Recruiting</a:t>
            </a:r>
            <a:endParaRPr sz="1800" b="0" i="0" u="none" strike="noStrike" cap="none">
              <a:solidFill>
                <a:srgbClr val="FFFFFF"/>
              </a:solidFill>
              <a:latin typeface="Dosis"/>
              <a:ea typeface="Dosis"/>
              <a:cs typeface="Dosis"/>
              <a:sym typeface="Dosis"/>
            </a:endParaRPr>
          </a:p>
          <a:p>
            <a:pPr marL="0" marR="0" lvl="0" indent="0" algn="l" rtl="0">
              <a:lnSpc>
                <a:spcPct val="150000"/>
              </a:lnSpc>
              <a:spcBef>
                <a:spcPts val="0"/>
              </a:spcBef>
              <a:spcAft>
                <a:spcPts val="0"/>
              </a:spcAft>
              <a:buClr>
                <a:srgbClr val="FFFFFF"/>
              </a:buClr>
              <a:buSzPts val="1800"/>
              <a:buFont typeface="Arial"/>
              <a:buNone/>
            </a:pPr>
            <a:r>
              <a:rPr lang="en" sz="1800" b="0" i="0" u="none" strike="noStrike" cap="none">
                <a:solidFill>
                  <a:srgbClr val="FFFFFF"/>
                </a:solidFill>
                <a:latin typeface="Dosis"/>
                <a:ea typeface="Dosis"/>
                <a:cs typeface="Dosis"/>
                <a:sym typeface="Dosis"/>
              </a:rPr>
              <a:t>3. Product Updates</a:t>
            </a:r>
            <a:endParaRPr sz="1800" b="0" i="0" u="none" strike="noStrike" cap="none">
              <a:solidFill>
                <a:srgbClr val="FFFFFF"/>
              </a:solidFill>
              <a:latin typeface="Dosis"/>
              <a:ea typeface="Dosis"/>
              <a:cs typeface="Dosis"/>
              <a:sym typeface="Dosis"/>
            </a:endParaRPr>
          </a:p>
          <a:p>
            <a:pPr marL="0" marR="0" lvl="0" indent="0" algn="l" rtl="0">
              <a:lnSpc>
                <a:spcPct val="150000"/>
              </a:lnSpc>
              <a:spcBef>
                <a:spcPts val="0"/>
              </a:spcBef>
              <a:spcAft>
                <a:spcPts val="0"/>
              </a:spcAft>
              <a:buClr>
                <a:srgbClr val="FFFFFF"/>
              </a:buClr>
              <a:buSzPts val="1800"/>
              <a:buFont typeface="Arial"/>
              <a:buNone/>
            </a:pPr>
            <a:r>
              <a:rPr lang="en" sz="1800" b="0" i="0" u="none" strike="noStrike" cap="none">
                <a:solidFill>
                  <a:srgbClr val="FFFFFF"/>
                </a:solidFill>
                <a:latin typeface="Dosis"/>
                <a:ea typeface="Dosis"/>
                <a:cs typeface="Dosis"/>
                <a:sym typeface="Dosis"/>
              </a:rPr>
              <a:t>4.  Weekly Metrics</a:t>
            </a:r>
            <a:endParaRPr sz="1800" b="0" i="0" u="none" strike="noStrike" cap="none">
              <a:solidFill>
                <a:srgbClr val="FFFFFF"/>
              </a:solidFill>
              <a:latin typeface="Dosis"/>
              <a:ea typeface="Dosis"/>
              <a:cs typeface="Dosis"/>
              <a:sym typeface="Dosis"/>
            </a:endParaRPr>
          </a:p>
        </p:txBody>
      </p:sp>
      <p:cxnSp>
        <p:nvCxnSpPr>
          <p:cNvPr id="61" name="Google Shape;61;p16"/>
          <p:cNvCxnSpPr/>
          <p:nvPr/>
        </p:nvCxnSpPr>
        <p:spPr>
          <a:xfrm>
            <a:off x="469004" y="1765604"/>
            <a:ext cx="267300" cy="0"/>
          </a:xfrm>
          <a:prstGeom prst="straightConnector1">
            <a:avLst/>
          </a:prstGeom>
          <a:noFill/>
          <a:ln w="9525" cap="rnd" cmpd="sng">
            <a:solidFill>
              <a:srgbClr val="EBECED"/>
            </a:solidFill>
            <a:prstDash val="solid"/>
            <a:miter lim="8000"/>
            <a:headEnd type="none" w="sm" len="sm"/>
            <a:tailEnd type="none" w="sm" len="sm"/>
          </a:ln>
        </p:spPr>
      </p:cxnSp>
      <p:sp>
        <p:nvSpPr>
          <p:cNvPr id="62" name="Google Shape;62;p16"/>
          <p:cNvSpPr/>
          <p:nvPr/>
        </p:nvSpPr>
        <p:spPr>
          <a:xfrm>
            <a:off x="469011" y="519150"/>
            <a:ext cx="8210374" cy="514596"/>
          </a:xfrm>
          <a:custGeom>
            <a:avLst/>
            <a:gdLst/>
            <a:ahLst/>
            <a:cxnLst/>
            <a:rect l="l" t="t" r="r" b="b"/>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SzPts val="2400"/>
              <a:buFont typeface="Arial"/>
              <a:buNone/>
            </a:pPr>
            <a:r>
              <a:rPr lang="en" sz="2400" b="0" i="0" u="none" strike="noStrike" cap="none">
                <a:solidFill>
                  <a:srgbClr val="39D1B4"/>
                </a:solidFill>
                <a:latin typeface="Dosis"/>
                <a:ea typeface="Dosis"/>
                <a:cs typeface="Dosis"/>
                <a:sym typeface="Dosis"/>
              </a:rPr>
              <a:t>CONTENTS</a:t>
            </a:r>
            <a:endParaRPr sz="2400" b="0" i="0" u="none" strike="noStrike" cap="none">
              <a:solidFill>
                <a:srgbClr val="39D1B4"/>
              </a:solidFill>
              <a:latin typeface="Dosis"/>
              <a:ea typeface="Dosis"/>
              <a:cs typeface="Dosis"/>
              <a:sym typeface="Dosis"/>
            </a:endParaRPr>
          </a:p>
        </p:txBody>
      </p:sp>
      <p:cxnSp>
        <p:nvCxnSpPr>
          <p:cNvPr id="63" name="Google Shape;63;p16"/>
          <p:cNvCxnSpPr/>
          <p:nvPr/>
        </p:nvCxnSpPr>
        <p:spPr>
          <a:xfrm>
            <a:off x="469004" y="3927779"/>
            <a:ext cx="267300" cy="0"/>
          </a:xfrm>
          <a:prstGeom prst="straightConnector1">
            <a:avLst/>
          </a:prstGeom>
          <a:noFill/>
          <a:ln w="9525" cap="rnd" cmpd="sng">
            <a:solidFill>
              <a:srgbClr val="EBECED"/>
            </a:solidFill>
            <a:prstDash val="solid"/>
            <a:miter lim="8000"/>
            <a:headEnd type="none" w="sm" len="sm"/>
            <a:tailEnd type="none" w="sm" len="sm"/>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Slide">
  <p:cSld name="CUSTOM_6">
    <p:bg>
      <p:bgPr>
        <a:solidFill>
          <a:srgbClr val="6AB1D3"/>
        </a:solidFill>
        <a:effectLst/>
      </p:bgPr>
    </p:bg>
    <p:spTree>
      <p:nvGrpSpPr>
        <p:cNvPr id="1" name="Shape 64"/>
        <p:cNvGrpSpPr/>
        <p:nvPr/>
      </p:nvGrpSpPr>
      <p:grpSpPr>
        <a:xfrm>
          <a:off x="0" y="0"/>
          <a:ext cx="0" cy="0"/>
          <a:chOff x="0" y="0"/>
          <a:chExt cx="0" cy="0"/>
        </a:xfrm>
      </p:grpSpPr>
      <p:sp>
        <p:nvSpPr>
          <p:cNvPr id="65" name="Google Shape;65;p17"/>
          <p:cNvSpPr/>
          <p:nvPr/>
        </p:nvSpPr>
        <p:spPr>
          <a:xfrm>
            <a:off x="469021" y="1906900"/>
            <a:ext cx="8171820" cy="784674"/>
          </a:xfrm>
          <a:custGeom>
            <a:avLst/>
            <a:gdLst/>
            <a:ahLst/>
            <a:cxnLst/>
            <a:rect l="l" t="t" r="r" b="b"/>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SzPts val="5600"/>
              <a:buFont typeface="Arial"/>
              <a:buNone/>
            </a:pPr>
            <a:r>
              <a:rPr lang="en" sz="5600" b="0" i="0" u="none" strike="noStrike" cap="none">
                <a:solidFill>
                  <a:schemeClr val="lt1"/>
                </a:solidFill>
                <a:latin typeface="Dosis"/>
                <a:ea typeface="Dosis"/>
                <a:cs typeface="Dosis"/>
                <a:sym typeface="Dosis"/>
              </a:rPr>
              <a:t>MAIN SECTION TITLE</a:t>
            </a:r>
            <a:endParaRPr sz="1000" b="0" i="0" u="none" strike="noStrike" cap="none">
              <a:solidFill>
                <a:schemeClr val="lt1"/>
              </a:solidFill>
              <a:latin typeface="Dosis"/>
              <a:ea typeface="Dosis"/>
              <a:cs typeface="Dosis"/>
              <a:sym typeface="Dosis"/>
            </a:endParaRPr>
          </a:p>
        </p:txBody>
      </p:sp>
      <p:sp>
        <p:nvSpPr>
          <p:cNvPr id="66" name="Google Shape;66;p17"/>
          <p:cNvSpPr/>
          <p:nvPr/>
        </p:nvSpPr>
        <p:spPr>
          <a:xfrm>
            <a:off x="469011" y="2738475"/>
            <a:ext cx="8171820" cy="514596"/>
          </a:xfrm>
          <a:custGeom>
            <a:avLst/>
            <a:gdLst/>
            <a:ahLst/>
            <a:cxnLst/>
            <a:rect l="l" t="t" r="r" b="b"/>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SzPts val="3500"/>
              <a:buFont typeface="Arial"/>
              <a:buNone/>
            </a:pPr>
            <a:r>
              <a:rPr lang="en" sz="3500" b="0" i="0" u="none" strike="noStrike" cap="none">
                <a:solidFill>
                  <a:srgbClr val="204056"/>
                </a:solidFill>
                <a:latin typeface="Dosis"/>
                <a:ea typeface="Dosis"/>
                <a:cs typeface="Dosis"/>
                <a:sym typeface="Dosis"/>
              </a:rPr>
              <a:t>Subtitle goes here</a:t>
            </a:r>
            <a:endParaRPr sz="1000" b="0" i="0" u="none" strike="noStrike" cap="none">
              <a:solidFill>
                <a:srgbClr val="204056"/>
              </a:solidFill>
              <a:latin typeface="Dosis"/>
              <a:ea typeface="Dosis"/>
              <a:cs typeface="Dosis"/>
              <a:sym typeface="Dosis"/>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ub-section Slide">
  <p:cSld name="CUSTOM_7">
    <p:bg>
      <p:bgPr>
        <a:solidFill>
          <a:srgbClr val="E6E7E8"/>
        </a:solidFill>
        <a:effectLst/>
      </p:bgPr>
    </p:bg>
    <p:spTree>
      <p:nvGrpSpPr>
        <p:cNvPr id="1" name="Shape 67"/>
        <p:cNvGrpSpPr/>
        <p:nvPr/>
      </p:nvGrpSpPr>
      <p:grpSpPr>
        <a:xfrm>
          <a:off x="0" y="0"/>
          <a:ext cx="0" cy="0"/>
          <a:chOff x="0" y="0"/>
          <a:chExt cx="0" cy="0"/>
        </a:xfrm>
      </p:grpSpPr>
      <p:sp>
        <p:nvSpPr>
          <p:cNvPr id="68" name="Google Shape;68;p18"/>
          <p:cNvSpPr/>
          <p:nvPr/>
        </p:nvSpPr>
        <p:spPr>
          <a:xfrm>
            <a:off x="469021" y="1906900"/>
            <a:ext cx="8210374" cy="784674"/>
          </a:xfrm>
          <a:custGeom>
            <a:avLst/>
            <a:gdLst/>
            <a:ahLst/>
            <a:cxnLst/>
            <a:rect l="l" t="t" r="r" b="b"/>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SzPts val="5600"/>
              <a:buFont typeface="Arial"/>
              <a:buNone/>
            </a:pPr>
            <a:r>
              <a:rPr lang="en" sz="5600" b="0" i="0" u="none" strike="noStrike" cap="none">
                <a:solidFill>
                  <a:srgbClr val="204056"/>
                </a:solidFill>
                <a:latin typeface="Dosis"/>
                <a:ea typeface="Dosis"/>
                <a:cs typeface="Dosis"/>
                <a:sym typeface="Dosis"/>
              </a:rPr>
              <a:t>SUB-SECTION TITLE</a:t>
            </a:r>
            <a:endParaRPr sz="1000" b="0" i="0" u="none" strike="noStrike" cap="none">
              <a:solidFill>
                <a:srgbClr val="204056"/>
              </a:solidFill>
              <a:latin typeface="Dosis"/>
              <a:ea typeface="Dosis"/>
              <a:cs typeface="Dosis"/>
              <a:sym typeface="Dosis"/>
            </a:endParaRPr>
          </a:p>
        </p:txBody>
      </p:sp>
      <p:sp>
        <p:nvSpPr>
          <p:cNvPr id="69" name="Google Shape;69;p18"/>
          <p:cNvSpPr/>
          <p:nvPr/>
        </p:nvSpPr>
        <p:spPr>
          <a:xfrm>
            <a:off x="469011" y="2738475"/>
            <a:ext cx="8210374" cy="514596"/>
          </a:xfrm>
          <a:custGeom>
            <a:avLst/>
            <a:gdLst/>
            <a:ahLst/>
            <a:cxnLst/>
            <a:rect l="l" t="t" r="r" b="b"/>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SzPts val="3500"/>
              <a:buFont typeface="Arial"/>
              <a:buNone/>
            </a:pPr>
            <a:r>
              <a:rPr lang="en" sz="3500" b="0" i="0" u="none" strike="noStrike" cap="none">
                <a:solidFill>
                  <a:srgbClr val="BCBEC0"/>
                </a:solidFill>
                <a:latin typeface="Dosis"/>
                <a:ea typeface="Dosis"/>
                <a:cs typeface="Dosis"/>
                <a:sym typeface="Dosis"/>
              </a:rPr>
              <a:t>Subtitle goes here</a:t>
            </a:r>
            <a:endParaRPr sz="1000" b="0" i="0" u="none" strike="noStrike" cap="none">
              <a:solidFill>
                <a:srgbClr val="BCBEC0"/>
              </a:solidFill>
              <a:latin typeface="Dosis"/>
              <a:ea typeface="Dosis"/>
              <a:cs typeface="Dosis"/>
              <a:sym typeface="Dosis"/>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Goal Slide">
  <p:cSld name="CUSTOM_11">
    <p:spTree>
      <p:nvGrpSpPr>
        <p:cNvPr id="1" name="Shape 70"/>
        <p:cNvGrpSpPr/>
        <p:nvPr/>
      </p:nvGrpSpPr>
      <p:grpSpPr>
        <a:xfrm>
          <a:off x="0" y="0"/>
          <a:ext cx="0" cy="0"/>
          <a:chOff x="0" y="0"/>
          <a:chExt cx="0" cy="0"/>
        </a:xfrm>
      </p:grpSpPr>
      <p:sp>
        <p:nvSpPr>
          <p:cNvPr id="71" name="Google Shape;71;p19"/>
          <p:cNvSpPr/>
          <p:nvPr/>
        </p:nvSpPr>
        <p:spPr>
          <a:xfrm>
            <a:off x="469025" y="1767264"/>
            <a:ext cx="7697398" cy="2160656"/>
          </a:xfrm>
          <a:custGeom>
            <a:avLst/>
            <a:gdLst/>
            <a:ahLst/>
            <a:cxnLst/>
            <a:rect l="l" t="t" r="r" b="b"/>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SzPts val="3200"/>
              <a:buFont typeface="Arial"/>
              <a:buNone/>
            </a:pPr>
            <a:r>
              <a:rPr lang="en" sz="3200" b="0" i="0" u="none" strike="noStrike" cap="none">
                <a:solidFill>
                  <a:srgbClr val="295269"/>
                </a:solidFill>
                <a:latin typeface="Dosis"/>
                <a:ea typeface="Dosis"/>
                <a:cs typeface="Dosis"/>
                <a:sym typeface="Dosis"/>
              </a:rPr>
              <a:t>Key statement goes here. Collaboratively administrate empower markets via plug-and-play networks. </a:t>
            </a:r>
            <a:r>
              <a:rPr lang="en" sz="3200" b="0" i="0" u="none" strike="noStrike" cap="none">
                <a:solidFill>
                  <a:srgbClr val="FA726E"/>
                </a:solidFill>
                <a:latin typeface="Dosis"/>
                <a:ea typeface="Dosis"/>
                <a:cs typeface="Dosis"/>
                <a:sym typeface="Dosis"/>
              </a:rPr>
              <a:t>Highlights</a:t>
            </a:r>
            <a:r>
              <a:rPr lang="en" sz="3200" b="0" i="0" u="none" strike="noStrike" cap="none">
                <a:solidFill>
                  <a:srgbClr val="295269"/>
                </a:solidFill>
                <a:latin typeface="Dosis"/>
                <a:ea typeface="Dosis"/>
                <a:cs typeface="Dosis"/>
                <a:sym typeface="Dosis"/>
              </a:rPr>
              <a:t> procrastinate B2C users after </a:t>
            </a:r>
            <a:r>
              <a:rPr lang="en" sz="3200" b="0" i="0" u="none" strike="noStrike" cap="none">
                <a:solidFill>
                  <a:srgbClr val="FA726E"/>
                </a:solidFill>
                <a:latin typeface="Dosis"/>
                <a:ea typeface="Dosis"/>
                <a:cs typeface="Dosis"/>
                <a:sym typeface="Dosis"/>
              </a:rPr>
              <a:t>installed base</a:t>
            </a:r>
            <a:r>
              <a:rPr lang="en" sz="3200" b="0" i="0" u="none" strike="noStrike" cap="none">
                <a:solidFill>
                  <a:srgbClr val="295269"/>
                </a:solidFill>
                <a:latin typeface="Dosis"/>
                <a:ea typeface="Dosis"/>
                <a:cs typeface="Dosis"/>
                <a:sym typeface="Dosis"/>
              </a:rPr>
              <a:t> benefits.</a:t>
            </a:r>
            <a:endParaRPr sz="3200" b="0" i="0" u="none" strike="noStrike" cap="none">
              <a:solidFill>
                <a:srgbClr val="000000"/>
              </a:solidFill>
              <a:latin typeface="Dosis"/>
              <a:ea typeface="Dosis"/>
              <a:cs typeface="Dosis"/>
              <a:sym typeface="Dosis"/>
            </a:endParaRPr>
          </a:p>
        </p:txBody>
      </p:sp>
      <p:sp>
        <p:nvSpPr>
          <p:cNvPr id="72" name="Google Shape;72;p19"/>
          <p:cNvSpPr/>
          <p:nvPr/>
        </p:nvSpPr>
        <p:spPr>
          <a:xfrm>
            <a:off x="469031" y="1063194"/>
            <a:ext cx="785826" cy="354980"/>
          </a:xfrm>
          <a:custGeom>
            <a:avLst/>
            <a:gdLst/>
            <a:ahLst/>
            <a:cxnLst/>
            <a:rect l="l" t="t" r="r" b="b"/>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SzPts val="1800"/>
              <a:buFont typeface="Arial"/>
              <a:buNone/>
            </a:pPr>
            <a:r>
              <a:rPr lang="en" sz="1800" b="0" i="0" u="none" strike="noStrike" cap="none">
                <a:solidFill>
                  <a:srgbClr val="939598"/>
                </a:solidFill>
                <a:latin typeface="Dosis"/>
                <a:ea typeface="Dosis"/>
                <a:cs typeface="Dosis"/>
                <a:sym typeface="Dosis"/>
              </a:rPr>
              <a:t>GOAL</a:t>
            </a:r>
            <a:endParaRPr sz="1800" b="0" i="0" u="none" strike="noStrike" cap="none">
              <a:solidFill>
                <a:srgbClr val="939598"/>
              </a:solidFill>
              <a:latin typeface="Dosis"/>
              <a:ea typeface="Dosis"/>
              <a:cs typeface="Dosis"/>
              <a:sym typeface="Dosis"/>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List 1">
  <p:cSld name="CUSTOM_9">
    <p:spTree>
      <p:nvGrpSpPr>
        <p:cNvPr id="1" name="Shape 73"/>
        <p:cNvGrpSpPr/>
        <p:nvPr/>
      </p:nvGrpSpPr>
      <p:grpSpPr>
        <a:xfrm>
          <a:off x="0" y="0"/>
          <a:ext cx="0" cy="0"/>
          <a:chOff x="0" y="0"/>
          <a:chExt cx="0" cy="0"/>
        </a:xfrm>
      </p:grpSpPr>
      <p:sp>
        <p:nvSpPr>
          <p:cNvPr id="74" name="Google Shape;74;p20"/>
          <p:cNvSpPr/>
          <p:nvPr/>
        </p:nvSpPr>
        <p:spPr>
          <a:xfrm>
            <a:off x="469000" y="2073325"/>
            <a:ext cx="7747596" cy="1660500"/>
          </a:xfrm>
          <a:custGeom>
            <a:avLst/>
            <a:gdLst/>
            <a:ahLst/>
            <a:cxnLst/>
            <a:rect l="l" t="t" r="r" b="b"/>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50000"/>
              </a:lnSpc>
              <a:spcBef>
                <a:spcPts val="0"/>
              </a:spcBef>
              <a:spcAft>
                <a:spcPts val="0"/>
              </a:spcAft>
              <a:buClr>
                <a:srgbClr val="FFFFFF"/>
              </a:buClr>
              <a:buSzPts val="1800"/>
              <a:buFont typeface="Arial"/>
              <a:buNone/>
            </a:pPr>
            <a:r>
              <a:rPr lang="en" sz="1800" b="0" i="0" u="none" strike="noStrike" cap="none">
                <a:solidFill>
                  <a:srgbClr val="295269"/>
                </a:solidFill>
                <a:latin typeface="Dosis"/>
                <a:ea typeface="Dosis"/>
                <a:cs typeface="Dosis"/>
                <a:sym typeface="Dosis"/>
              </a:rPr>
              <a:t>1. Announcements</a:t>
            </a:r>
            <a:endParaRPr sz="1000" b="0" i="0" u="none" strike="noStrike" cap="none">
              <a:solidFill>
                <a:srgbClr val="295269"/>
              </a:solidFill>
              <a:latin typeface="Dosis"/>
              <a:ea typeface="Dosis"/>
              <a:cs typeface="Dosis"/>
              <a:sym typeface="Dosis"/>
            </a:endParaRPr>
          </a:p>
          <a:p>
            <a:pPr marL="0" marR="0" lvl="0" indent="0" algn="l" rtl="0">
              <a:lnSpc>
                <a:spcPct val="150000"/>
              </a:lnSpc>
              <a:spcBef>
                <a:spcPts val="0"/>
              </a:spcBef>
              <a:spcAft>
                <a:spcPts val="0"/>
              </a:spcAft>
              <a:buClr>
                <a:srgbClr val="FFFFFF"/>
              </a:buClr>
              <a:buSzPts val="1800"/>
              <a:buFont typeface="Arial"/>
              <a:buNone/>
            </a:pPr>
            <a:r>
              <a:rPr lang="en" sz="1800" b="0" i="0" u="none" strike="noStrike" cap="none">
                <a:solidFill>
                  <a:srgbClr val="295269"/>
                </a:solidFill>
                <a:latin typeface="Dosis"/>
                <a:ea typeface="Dosis"/>
                <a:cs typeface="Dosis"/>
                <a:sym typeface="Dosis"/>
              </a:rPr>
              <a:t>2. Recruiting</a:t>
            </a:r>
            <a:endParaRPr sz="1800" b="0" i="0" u="none" strike="noStrike" cap="none">
              <a:solidFill>
                <a:srgbClr val="295269"/>
              </a:solidFill>
              <a:latin typeface="Dosis"/>
              <a:ea typeface="Dosis"/>
              <a:cs typeface="Dosis"/>
              <a:sym typeface="Dosis"/>
            </a:endParaRPr>
          </a:p>
          <a:p>
            <a:pPr marL="0" marR="0" lvl="0" indent="0" algn="l" rtl="0">
              <a:lnSpc>
                <a:spcPct val="150000"/>
              </a:lnSpc>
              <a:spcBef>
                <a:spcPts val="0"/>
              </a:spcBef>
              <a:spcAft>
                <a:spcPts val="0"/>
              </a:spcAft>
              <a:buClr>
                <a:srgbClr val="FFFFFF"/>
              </a:buClr>
              <a:buSzPts val="1800"/>
              <a:buFont typeface="Arial"/>
              <a:buNone/>
            </a:pPr>
            <a:r>
              <a:rPr lang="en" sz="1800" b="0" i="0" u="none" strike="noStrike" cap="none">
                <a:solidFill>
                  <a:srgbClr val="295269"/>
                </a:solidFill>
                <a:latin typeface="Dosis"/>
                <a:ea typeface="Dosis"/>
                <a:cs typeface="Dosis"/>
                <a:sym typeface="Dosis"/>
              </a:rPr>
              <a:t>3. Product Updates</a:t>
            </a:r>
            <a:endParaRPr sz="1800" b="0" i="0" u="none" strike="noStrike" cap="none">
              <a:solidFill>
                <a:srgbClr val="295269"/>
              </a:solidFill>
              <a:latin typeface="Dosis"/>
              <a:ea typeface="Dosis"/>
              <a:cs typeface="Dosis"/>
              <a:sym typeface="Dosis"/>
            </a:endParaRPr>
          </a:p>
          <a:p>
            <a:pPr marL="0" marR="0" lvl="0" indent="0" algn="l" rtl="0">
              <a:lnSpc>
                <a:spcPct val="150000"/>
              </a:lnSpc>
              <a:spcBef>
                <a:spcPts val="0"/>
              </a:spcBef>
              <a:spcAft>
                <a:spcPts val="0"/>
              </a:spcAft>
              <a:buClr>
                <a:srgbClr val="FFFFFF"/>
              </a:buClr>
              <a:buSzPts val="1800"/>
              <a:buFont typeface="Arial"/>
              <a:buNone/>
            </a:pPr>
            <a:r>
              <a:rPr lang="en" sz="1800" b="0" i="0" u="none" strike="noStrike" cap="none">
                <a:solidFill>
                  <a:srgbClr val="295269"/>
                </a:solidFill>
                <a:latin typeface="Dosis"/>
                <a:ea typeface="Dosis"/>
                <a:cs typeface="Dosis"/>
                <a:sym typeface="Dosis"/>
              </a:rPr>
              <a:t>4.  Weekly Metrics</a:t>
            </a:r>
            <a:endParaRPr sz="1800" b="0" i="0" u="none" strike="noStrike" cap="none">
              <a:solidFill>
                <a:srgbClr val="295269"/>
              </a:solidFill>
              <a:latin typeface="Dosis"/>
              <a:ea typeface="Dosis"/>
              <a:cs typeface="Dosis"/>
              <a:sym typeface="Dosis"/>
            </a:endParaRPr>
          </a:p>
        </p:txBody>
      </p:sp>
      <p:cxnSp>
        <p:nvCxnSpPr>
          <p:cNvPr id="75" name="Google Shape;75;p20"/>
          <p:cNvCxnSpPr/>
          <p:nvPr/>
        </p:nvCxnSpPr>
        <p:spPr>
          <a:xfrm>
            <a:off x="469004" y="1765604"/>
            <a:ext cx="267300" cy="0"/>
          </a:xfrm>
          <a:prstGeom prst="straightConnector1">
            <a:avLst/>
          </a:prstGeom>
          <a:noFill/>
          <a:ln w="9525" cap="rnd" cmpd="sng">
            <a:solidFill>
              <a:srgbClr val="295269"/>
            </a:solidFill>
            <a:prstDash val="solid"/>
            <a:miter lim="8000"/>
            <a:headEnd type="none" w="sm" len="sm"/>
            <a:tailEnd type="none" w="sm" len="sm"/>
          </a:ln>
        </p:spPr>
      </p:cxnSp>
      <p:sp>
        <p:nvSpPr>
          <p:cNvPr id="76" name="Google Shape;76;p20"/>
          <p:cNvSpPr/>
          <p:nvPr/>
        </p:nvSpPr>
        <p:spPr>
          <a:xfrm>
            <a:off x="469011" y="519150"/>
            <a:ext cx="8210374" cy="514596"/>
          </a:xfrm>
          <a:custGeom>
            <a:avLst/>
            <a:gdLst/>
            <a:ahLst/>
            <a:cxnLst/>
            <a:rect l="l" t="t" r="r" b="b"/>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SzPts val="2400"/>
              <a:buFont typeface="Arial"/>
              <a:buNone/>
            </a:pPr>
            <a:r>
              <a:rPr lang="en" sz="2400" b="0" i="0" u="none" strike="noStrike" cap="none">
                <a:solidFill>
                  <a:srgbClr val="6AB1D3"/>
                </a:solidFill>
                <a:latin typeface="Dosis"/>
                <a:ea typeface="Dosis"/>
                <a:cs typeface="Dosis"/>
                <a:sym typeface="Dosis"/>
              </a:rPr>
              <a:t>LIST OF THINGS</a:t>
            </a:r>
            <a:endParaRPr sz="2400" b="0" i="0" u="none" strike="noStrike" cap="none">
              <a:solidFill>
                <a:srgbClr val="6AB1D3"/>
              </a:solidFill>
              <a:latin typeface="Dosis"/>
              <a:ea typeface="Dosis"/>
              <a:cs typeface="Dosis"/>
              <a:sym typeface="Dosis"/>
            </a:endParaRPr>
          </a:p>
        </p:txBody>
      </p:sp>
      <p:cxnSp>
        <p:nvCxnSpPr>
          <p:cNvPr id="77" name="Google Shape;77;p20"/>
          <p:cNvCxnSpPr/>
          <p:nvPr/>
        </p:nvCxnSpPr>
        <p:spPr>
          <a:xfrm>
            <a:off x="469004" y="3927779"/>
            <a:ext cx="267300" cy="0"/>
          </a:xfrm>
          <a:prstGeom prst="straightConnector1">
            <a:avLst/>
          </a:prstGeom>
          <a:noFill/>
          <a:ln w="9525" cap="rnd" cmpd="sng">
            <a:solidFill>
              <a:srgbClr val="295269"/>
            </a:solidFill>
            <a:prstDash val="solid"/>
            <a:miter lim="8000"/>
            <a:headEnd type="none" w="sm" len="sm"/>
            <a:tailEnd type="none" w="sm" len="sm"/>
          </a:ln>
        </p:spPr>
      </p:cxn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List 2">
  <p:cSld name="CUSTOM_8">
    <p:spTree>
      <p:nvGrpSpPr>
        <p:cNvPr id="1" name="Shape 78"/>
        <p:cNvGrpSpPr/>
        <p:nvPr/>
      </p:nvGrpSpPr>
      <p:grpSpPr>
        <a:xfrm>
          <a:off x="0" y="0"/>
          <a:ext cx="0" cy="0"/>
          <a:chOff x="0" y="0"/>
          <a:chExt cx="0" cy="0"/>
        </a:xfrm>
      </p:grpSpPr>
      <p:sp>
        <p:nvSpPr>
          <p:cNvPr id="79" name="Google Shape;79;p21"/>
          <p:cNvSpPr/>
          <p:nvPr/>
        </p:nvSpPr>
        <p:spPr>
          <a:xfrm>
            <a:off x="469025" y="1083775"/>
            <a:ext cx="8210376" cy="1002302"/>
          </a:xfrm>
          <a:custGeom>
            <a:avLst/>
            <a:gdLst/>
            <a:ahLst/>
            <a:cxnLst/>
            <a:rect l="l" t="t" r="r" b="b"/>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SzPts val="2800"/>
              <a:buFont typeface="Arial"/>
              <a:buNone/>
            </a:pPr>
            <a:r>
              <a:rPr lang="en" sz="2800" b="0" i="0" u="none" strike="noStrike" cap="none">
                <a:solidFill>
                  <a:srgbClr val="295269"/>
                </a:solidFill>
                <a:latin typeface="Dosis"/>
                <a:ea typeface="Dosis"/>
                <a:cs typeface="Dosis"/>
                <a:sym typeface="Dosis"/>
              </a:rPr>
              <a:t>Key statement goes here with </a:t>
            </a:r>
            <a:r>
              <a:rPr lang="en" sz="2800" b="0" i="0" u="none" strike="noStrike" cap="none">
                <a:solidFill>
                  <a:srgbClr val="FA726E"/>
                </a:solidFill>
                <a:latin typeface="Dosis"/>
                <a:ea typeface="Dosis"/>
                <a:cs typeface="Dosis"/>
                <a:sym typeface="Dosis"/>
              </a:rPr>
              <a:t>highlights</a:t>
            </a:r>
            <a:r>
              <a:rPr lang="en" sz="2800" b="0" i="0" u="none" strike="noStrike" cap="none">
                <a:solidFill>
                  <a:srgbClr val="295269"/>
                </a:solidFill>
                <a:latin typeface="Dosis"/>
                <a:ea typeface="Dosis"/>
                <a:cs typeface="Dosis"/>
                <a:sym typeface="Dosis"/>
              </a:rPr>
              <a:t>. Collaboratively administrate empowered channel.</a:t>
            </a:r>
            <a:endParaRPr sz="2800" b="0" i="0" u="none" strike="noStrike" cap="none">
              <a:solidFill>
                <a:srgbClr val="000000"/>
              </a:solidFill>
              <a:latin typeface="Dosis"/>
              <a:ea typeface="Dosis"/>
              <a:cs typeface="Dosis"/>
              <a:sym typeface="Dosis"/>
            </a:endParaRPr>
          </a:p>
        </p:txBody>
      </p:sp>
      <p:sp>
        <p:nvSpPr>
          <p:cNvPr id="80" name="Google Shape;80;p21"/>
          <p:cNvSpPr/>
          <p:nvPr/>
        </p:nvSpPr>
        <p:spPr>
          <a:xfrm>
            <a:off x="469025" y="2543425"/>
            <a:ext cx="8210374" cy="2166326"/>
          </a:xfrm>
          <a:custGeom>
            <a:avLst/>
            <a:gdLst/>
            <a:ahLst/>
            <a:cxnLst/>
            <a:rect l="l" t="t" r="r" b="b"/>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t" anchorCtr="0">
            <a:noAutofit/>
          </a:bodyPr>
          <a:lstStyle/>
          <a:p>
            <a:pPr marL="228600" marR="0" lvl="0" indent="-2286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functional solutions</a:t>
            </a:r>
            <a:endParaRPr sz="1800" b="0" i="0" u="none" strike="noStrike" cap="none">
              <a:solidFill>
                <a:srgbClr val="000000"/>
              </a:solidFill>
              <a:latin typeface="Dosis"/>
              <a:ea typeface="Dosis"/>
              <a:cs typeface="Dosis"/>
              <a:sym typeface="Dosis"/>
            </a:endParaRPr>
          </a:p>
          <a:p>
            <a:pPr marL="228600" marR="0" lvl="0" indent="-2286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cross-media value</a:t>
            </a:r>
            <a:endParaRPr sz="1800" b="0" i="0" u="none" strike="noStrike" cap="none">
              <a:solidFill>
                <a:srgbClr val="000000"/>
              </a:solidFill>
              <a:latin typeface="Dosis"/>
              <a:ea typeface="Dosis"/>
              <a:cs typeface="Dosis"/>
              <a:sym typeface="Dosis"/>
            </a:endParaRPr>
          </a:p>
          <a:p>
            <a:pPr marL="228600" marR="0" lvl="0" indent="-2286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maximize timely </a:t>
            </a:r>
            <a:endParaRPr sz="1800" b="0" i="0" u="none" strike="noStrike" cap="none">
              <a:solidFill>
                <a:srgbClr val="000000"/>
              </a:solidFill>
              <a:latin typeface="Dosis"/>
              <a:ea typeface="Dosis"/>
              <a:cs typeface="Dosis"/>
              <a:sym typeface="Dosis"/>
            </a:endParaRPr>
          </a:p>
          <a:p>
            <a:pPr marL="228600" marR="0" lvl="0" indent="-2286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professionally cultivate </a:t>
            </a:r>
            <a:endParaRPr sz="1800" b="0" i="0" u="none" strike="noStrike" cap="none">
              <a:solidFill>
                <a:srgbClr val="000000"/>
              </a:solidFill>
              <a:latin typeface="Dosis"/>
              <a:ea typeface="Dosis"/>
              <a:cs typeface="Dosis"/>
              <a:sym typeface="Dosis"/>
            </a:endParaRPr>
          </a:p>
          <a:p>
            <a:pPr marL="228600" marR="0" lvl="0" indent="-2286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dynamically innovate</a:t>
            </a:r>
            <a:endParaRPr sz="1800" b="0" i="0" u="none" strike="noStrike" cap="none">
              <a:solidFill>
                <a:srgbClr val="000000"/>
              </a:solidFill>
              <a:latin typeface="Dosis"/>
              <a:ea typeface="Dosis"/>
              <a:cs typeface="Dosis"/>
              <a:sym typeface="Dosis"/>
            </a:endParaRPr>
          </a:p>
        </p:txBody>
      </p:sp>
      <p:sp>
        <p:nvSpPr>
          <p:cNvPr id="81" name="Google Shape;81;p21"/>
          <p:cNvSpPr/>
          <p:nvPr/>
        </p:nvSpPr>
        <p:spPr>
          <a:xfrm>
            <a:off x="469031" y="489942"/>
            <a:ext cx="809261" cy="356060"/>
          </a:xfrm>
          <a:custGeom>
            <a:avLst/>
            <a:gdLst/>
            <a:ahLst/>
            <a:cxnLst/>
            <a:rect l="l" t="t" r="r" b="b"/>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SzPts val="1800"/>
              <a:buFont typeface="Arial"/>
              <a:buNone/>
            </a:pPr>
            <a:r>
              <a:rPr lang="en" sz="1800" b="0" i="0" u="none" strike="noStrike" cap="none">
                <a:solidFill>
                  <a:srgbClr val="939598"/>
                </a:solidFill>
                <a:latin typeface="Dosis"/>
                <a:ea typeface="Dosis"/>
                <a:cs typeface="Dosis"/>
                <a:sym typeface="Dosis"/>
              </a:rPr>
              <a:t>TITLE</a:t>
            </a:r>
            <a:endParaRPr sz="1800" b="0" i="0" u="none" strike="noStrike" cap="none">
              <a:solidFill>
                <a:srgbClr val="939598"/>
              </a:solidFill>
              <a:latin typeface="Dosis"/>
              <a:ea typeface="Dosis"/>
              <a:cs typeface="Dosis"/>
              <a:sym typeface="Dosis"/>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3"/>
        <p:cNvGrpSpPr/>
        <p:nvPr/>
      </p:nvGrpSpPr>
      <p:grpSpPr>
        <a:xfrm>
          <a:off x="0" y="0"/>
          <a:ext cx="0" cy="0"/>
          <a:chOff x="0" y="0"/>
          <a:chExt cx="0" cy="0"/>
        </a:xfrm>
      </p:grpSpPr>
      <p:sp>
        <p:nvSpPr>
          <p:cNvPr id="14" name="Google Shape;14;p3"/>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5200"/>
              <a:buFont typeface="Roboto"/>
              <a:buNone/>
              <a:defRPr sz="5200">
                <a:latin typeface="Roboto"/>
                <a:ea typeface="Roboto"/>
                <a:cs typeface="Roboto"/>
                <a:sym typeface="Roboto"/>
              </a:defRPr>
            </a:lvl1pPr>
            <a:lvl2pPr lvl="1" algn="ctr">
              <a:lnSpc>
                <a:spcPct val="100000"/>
              </a:lnSpc>
              <a:spcBef>
                <a:spcPts val="0"/>
              </a:spcBef>
              <a:spcAft>
                <a:spcPts val="0"/>
              </a:spcAft>
              <a:buSzPts val="5200"/>
              <a:buFont typeface="Roboto"/>
              <a:buNone/>
              <a:defRPr sz="5200">
                <a:latin typeface="Roboto"/>
                <a:ea typeface="Roboto"/>
                <a:cs typeface="Roboto"/>
                <a:sym typeface="Roboto"/>
              </a:defRPr>
            </a:lvl2pPr>
            <a:lvl3pPr lvl="2" algn="ctr">
              <a:lnSpc>
                <a:spcPct val="100000"/>
              </a:lnSpc>
              <a:spcBef>
                <a:spcPts val="0"/>
              </a:spcBef>
              <a:spcAft>
                <a:spcPts val="0"/>
              </a:spcAft>
              <a:buSzPts val="5200"/>
              <a:buFont typeface="Roboto"/>
              <a:buNone/>
              <a:defRPr sz="5200">
                <a:latin typeface="Roboto"/>
                <a:ea typeface="Roboto"/>
                <a:cs typeface="Roboto"/>
                <a:sym typeface="Roboto"/>
              </a:defRPr>
            </a:lvl3pPr>
            <a:lvl4pPr lvl="3" algn="ctr">
              <a:lnSpc>
                <a:spcPct val="100000"/>
              </a:lnSpc>
              <a:spcBef>
                <a:spcPts val="0"/>
              </a:spcBef>
              <a:spcAft>
                <a:spcPts val="0"/>
              </a:spcAft>
              <a:buSzPts val="5200"/>
              <a:buFont typeface="Roboto"/>
              <a:buNone/>
              <a:defRPr sz="5200">
                <a:latin typeface="Roboto"/>
                <a:ea typeface="Roboto"/>
                <a:cs typeface="Roboto"/>
                <a:sym typeface="Roboto"/>
              </a:defRPr>
            </a:lvl4pPr>
            <a:lvl5pPr lvl="4" algn="ctr">
              <a:lnSpc>
                <a:spcPct val="100000"/>
              </a:lnSpc>
              <a:spcBef>
                <a:spcPts val="0"/>
              </a:spcBef>
              <a:spcAft>
                <a:spcPts val="0"/>
              </a:spcAft>
              <a:buSzPts val="5200"/>
              <a:buFont typeface="Roboto"/>
              <a:buNone/>
              <a:defRPr sz="5200">
                <a:latin typeface="Roboto"/>
                <a:ea typeface="Roboto"/>
                <a:cs typeface="Roboto"/>
                <a:sym typeface="Roboto"/>
              </a:defRPr>
            </a:lvl5pPr>
            <a:lvl6pPr lvl="5" algn="ctr">
              <a:lnSpc>
                <a:spcPct val="100000"/>
              </a:lnSpc>
              <a:spcBef>
                <a:spcPts val="0"/>
              </a:spcBef>
              <a:spcAft>
                <a:spcPts val="0"/>
              </a:spcAft>
              <a:buSzPts val="5200"/>
              <a:buFont typeface="Roboto"/>
              <a:buNone/>
              <a:defRPr sz="5200">
                <a:latin typeface="Roboto"/>
                <a:ea typeface="Roboto"/>
                <a:cs typeface="Roboto"/>
                <a:sym typeface="Roboto"/>
              </a:defRPr>
            </a:lvl6pPr>
            <a:lvl7pPr lvl="6" algn="ctr">
              <a:lnSpc>
                <a:spcPct val="100000"/>
              </a:lnSpc>
              <a:spcBef>
                <a:spcPts val="0"/>
              </a:spcBef>
              <a:spcAft>
                <a:spcPts val="0"/>
              </a:spcAft>
              <a:buSzPts val="5200"/>
              <a:buFont typeface="Roboto"/>
              <a:buNone/>
              <a:defRPr sz="5200">
                <a:latin typeface="Roboto"/>
                <a:ea typeface="Roboto"/>
                <a:cs typeface="Roboto"/>
                <a:sym typeface="Roboto"/>
              </a:defRPr>
            </a:lvl7pPr>
            <a:lvl8pPr lvl="7" algn="ctr">
              <a:lnSpc>
                <a:spcPct val="100000"/>
              </a:lnSpc>
              <a:spcBef>
                <a:spcPts val="0"/>
              </a:spcBef>
              <a:spcAft>
                <a:spcPts val="0"/>
              </a:spcAft>
              <a:buSzPts val="5200"/>
              <a:buFont typeface="Roboto"/>
              <a:buNone/>
              <a:defRPr sz="5200">
                <a:latin typeface="Roboto"/>
                <a:ea typeface="Roboto"/>
                <a:cs typeface="Roboto"/>
                <a:sym typeface="Roboto"/>
              </a:defRPr>
            </a:lvl8pPr>
            <a:lvl9pPr lvl="8" algn="ctr">
              <a:lnSpc>
                <a:spcPct val="100000"/>
              </a:lnSpc>
              <a:spcBef>
                <a:spcPts val="0"/>
              </a:spcBef>
              <a:spcAft>
                <a:spcPts val="0"/>
              </a:spcAft>
              <a:buSzPts val="5200"/>
              <a:buFont typeface="Roboto"/>
              <a:buNone/>
              <a:defRPr sz="5200">
                <a:latin typeface="Roboto"/>
                <a:ea typeface="Roboto"/>
                <a:cs typeface="Roboto"/>
                <a:sym typeface="Roboto"/>
              </a:defRPr>
            </a:lvl9pPr>
          </a:lstStyle>
          <a:p>
            <a:endParaRPr/>
          </a:p>
        </p:txBody>
      </p:sp>
      <p:sp>
        <p:nvSpPr>
          <p:cNvPr id="15" name="Google Shape;15;p3"/>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Font typeface="Roboto"/>
              <a:buNone/>
              <a:defRPr sz="2800">
                <a:latin typeface="Roboto"/>
                <a:ea typeface="Roboto"/>
                <a:cs typeface="Roboto"/>
                <a:sym typeface="Roboto"/>
              </a:defRPr>
            </a:lvl1pPr>
            <a:lvl2pPr lvl="1" algn="ctr">
              <a:lnSpc>
                <a:spcPct val="100000"/>
              </a:lnSpc>
              <a:spcBef>
                <a:spcPts val="0"/>
              </a:spcBef>
              <a:spcAft>
                <a:spcPts val="0"/>
              </a:spcAft>
              <a:buSzPts val="2800"/>
              <a:buFont typeface="Roboto"/>
              <a:buNone/>
              <a:defRPr sz="2800">
                <a:latin typeface="Roboto"/>
                <a:ea typeface="Roboto"/>
                <a:cs typeface="Roboto"/>
                <a:sym typeface="Roboto"/>
              </a:defRPr>
            </a:lvl2pPr>
            <a:lvl3pPr lvl="2" algn="ctr">
              <a:lnSpc>
                <a:spcPct val="100000"/>
              </a:lnSpc>
              <a:spcBef>
                <a:spcPts val="0"/>
              </a:spcBef>
              <a:spcAft>
                <a:spcPts val="0"/>
              </a:spcAft>
              <a:buSzPts val="2800"/>
              <a:buFont typeface="Roboto"/>
              <a:buNone/>
              <a:defRPr sz="2800">
                <a:latin typeface="Roboto"/>
                <a:ea typeface="Roboto"/>
                <a:cs typeface="Roboto"/>
                <a:sym typeface="Roboto"/>
              </a:defRPr>
            </a:lvl3pPr>
            <a:lvl4pPr lvl="3" algn="ctr">
              <a:lnSpc>
                <a:spcPct val="100000"/>
              </a:lnSpc>
              <a:spcBef>
                <a:spcPts val="0"/>
              </a:spcBef>
              <a:spcAft>
                <a:spcPts val="0"/>
              </a:spcAft>
              <a:buSzPts val="2800"/>
              <a:buFont typeface="Roboto"/>
              <a:buNone/>
              <a:defRPr sz="2800">
                <a:latin typeface="Roboto"/>
                <a:ea typeface="Roboto"/>
                <a:cs typeface="Roboto"/>
                <a:sym typeface="Roboto"/>
              </a:defRPr>
            </a:lvl4pPr>
            <a:lvl5pPr lvl="4" algn="ctr">
              <a:lnSpc>
                <a:spcPct val="100000"/>
              </a:lnSpc>
              <a:spcBef>
                <a:spcPts val="0"/>
              </a:spcBef>
              <a:spcAft>
                <a:spcPts val="0"/>
              </a:spcAft>
              <a:buSzPts val="2800"/>
              <a:buFont typeface="Roboto"/>
              <a:buNone/>
              <a:defRPr sz="2800">
                <a:latin typeface="Roboto"/>
                <a:ea typeface="Roboto"/>
                <a:cs typeface="Roboto"/>
                <a:sym typeface="Roboto"/>
              </a:defRPr>
            </a:lvl5pPr>
            <a:lvl6pPr lvl="5" algn="ctr">
              <a:lnSpc>
                <a:spcPct val="100000"/>
              </a:lnSpc>
              <a:spcBef>
                <a:spcPts val="0"/>
              </a:spcBef>
              <a:spcAft>
                <a:spcPts val="0"/>
              </a:spcAft>
              <a:buSzPts val="2800"/>
              <a:buFont typeface="Roboto"/>
              <a:buNone/>
              <a:defRPr sz="2800">
                <a:latin typeface="Roboto"/>
                <a:ea typeface="Roboto"/>
                <a:cs typeface="Roboto"/>
                <a:sym typeface="Roboto"/>
              </a:defRPr>
            </a:lvl6pPr>
            <a:lvl7pPr lvl="6" algn="ctr">
              <a:lnSpc>
                <a:spcPct val="100000"/>
              </a:lnSpc>
              <a:spcBef>
                <a:spcPts val="0"/>
              </a:spcBef>
              <a:spcAft>
                <a:spcPts val="0"/>
              </a:spcAft>
              <a:buSzPts val="2800"/>
              <a:buFont typeface="Roboto"/>
              <a:buNone/>
              <a:defRPr sz="2800">
                <a:latin typeface="Roboto"/>
                <a:ea typeface="Roboto"/>
                <a:cs typeface="Roboto"/>
                <a:sym typeface="Roboto"/>
              </a:defRPr>
            </a:lvl7pPr>
            <a:lvl8pPr lvl="7" algn="ctr">
              <a:lnSpc>
                <a:spcPct val="100000"/>
              </a:lnSpc>
              <a:spcBef>
                <a:spcPts val="0"/>
              </a:spcBef>
              <a:spcAft>
                <a:spcPts val="0"/>
              </a:spcAft>
              <a:buSzPts val="2800"/>
              <a:buFont typeface="Roboto"/>
              <a:buNone/>
              <a:defRPr sz="2800">
                <a:latin typeface="Roboto"/>
                <a:ea typeface="Roboto"/>
                <a:cs typeface="Roboto"/>
                <a:sym typeface="Roboto"/>
              </a:defRPr>
            </a:lvl8pPr>
            <a:lvl9pPr lvl="8" algn="ctr">
              <a:lnSpc>
                <a:spcPct val="100000"/>
              </a:lnSpc>
              <a:spcBef>
                <a:spcPts val="0"/>
              </a:spcBef>
              <a:spcAft>
                <a:spcPts val="0"/>
              </a:spcAft>
              <a:buSzPts val="2800"/>
              <a:buFont typeface="Roboto"/>
              <a:buNone/>
              <a:defRPr sz="2800">
                <a:latin typeface="Roboto"/>
                <a:ea typeface="Roboto"/>
                <a:cs typeface="Roboto"/>
                <a:sym typeface="Roboto"/>
              </a:defRPr>
            </a:lvl9pPr>
          </a:lstStyle>
          <a:p>
            <a:endParaRPr/>
          </a:p>
        </p:txBody>
      </p:sp>
      <p:sp>
        <p:nvSpPr>
          <p:cNvPr id="16" name="Google Shape;16;p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List 2 - Andy">
  <p:cSld name="CUSTOM_8_1">
    <p:spTree>
      <p:nvGrpSpPr>
        <p:cNvPr id="1" name="Shape 82"/>
        <p:cNvGrpSpPr/>
        <p:nvPr/>
      </p:nvGrpSpPr>
      <p:grpSpPr>
        <a:xfrm>
          <a:off x="0" y="0"/>
          <a:ext cx="0" cy="0"/>
          <a:chOff x="0" y="0"/>
          <a:chExt cx="0" cy="0"/>
        </a:xfrm>
      </p:grpSpPr>
      <p:sp>
        <p:nvSpPr>
          <p:cNvPr id="83" name="Google Shape;83;p22"/>
          <p:cNvSpPr/>
          <p:nvPr/>
        </p:nvSpPr>
        <p:spPr>
          <a:xfrm>
            <a:off x="469025" y="1083775"/>
            <a:ext cx="8210376" cy="1002302"/>
          </a:xfrm>
          <a:custGeom>
            <a:avLst/>
            <a:gdLst/>
            <a:ahLst/>
            <a:cxnLst/>
            <a:rect l="l" t="t" r="r" b="b"/>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SzPts val="2800"/>
              <a:buFont typeface="Arial"/>
              <a:buNone/>
            </a:pPr>
            <a:r>
              <a:rPr lang="en" sz="2800" b="0" i="0" u="none" strike="noStrike" cap="none">
                <a:solidFill>
                  <a:srgbClr val="295269"/>
                </a:solidFill>
                <a:latin typeface="Dosis"/>
                <a:ea typeface="Dosis"/>
                <a:cs typeface="Dosis"/>
                <a:sym typeface="Dosis"/>
              </a:rPr>
              <a:t>Key statement goes here with </a:t>
            </a:r>
            <a:r>
              <a:rPr lang="en" sz="2800" b="0" i="0" u="none" strike="noStrike" cap="none">
                <a:solidFill>
                  <a:srgbClr val="FA726E"/>
                </a:solidFill>
                <a:latin typeface="Dosis"/>
                <a:ea typeface="Dosis"/>
                <a:cs typeface="Dosis"/>
                <a:sym typeface="Dosis"/>
              </a:rPr>
              <a:t>highlights</a:t>
            </a:r>
            <a:r>
              <a:rPr lang="en" sz="2800" b="0" i="0" u="none" strike="noStrike" cap="none">
                <a:solidFill>
                  <a:srgbClr val="295269"/>
                </a:solidFill>
                <a:latin typeface="Dosis"/>
                <a:ea typeface="Dosis"/>
                <a:cs typeface="Dosis"/>
                <a:sym typeface="Dosis"/>
              </a:rPr>
              <a:t>. Collaboratively administrate empowered channel.</a:t>
            </a:r>
            <a:endParaRPr sz="2800" b="0" i="0" u="none" strike="noStrike" cap="none">
              <a:solidFill>
                <a:srgbClr val="000000"/>
              </a:solidFill>
              <a:latin typeface="Dosis"/>
              <a:ea typeface="Dosis"/>
              <a:cs typeface="Dosis"/>
              <a:sym typeface="Dosis"/>
            </a:endParaRPr>
          </a:p>
        </p:txBody>
      </p:sp>
      <p:sp>
        <p:nvSpPr>
          <p:cNvPr id="84" name="Google Shape;84;p22"/>
          <p:cNvSpPr/>
          <p:nvPr/>
        </p:nvSpPr>
        <p:spPr>
          <a:xfrm>
            <a:off x="469031" y="489942"/>
            <a:ext cx="809261" cy="356060"/>
          </a:xfrm>
          <a:custGeom>
            <a:avLst/>
            <a:gdLst/>
            <a:ahLst/>
            <a:cxnLst/>
            <a:rect l="l" t="t" r="r" b="b"/>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SzPts val="1800"/>
              <a:buFont typeface="Arial"/>
              <a:buNone/>
            </a:pPr>
            <a:r>
              <a:rPr lang="en" sz="1800" b="0" i="0" u="none" strike="noStrike" cap="none">
                <a:solidFill>
                  <a:srgbClr val="939598"/>
                </a:solidFill>
                <a:latin typeface="Dosis"/>
                <a:ea typeface="Dosis"/>
                <a:cs typeface="Dosis"/>
                <a:sym typeface="Dosis"/>
              </a:rPr>
              <a:t>TITLE</a:t>
            </a:r>
            <a:endParaRPr sz="1800" b="0" i="0" u="none" strike="noStrike" cap="none">
              <a:solidFill>
                <a:srgbClr val="939598"/>
              </a:solidFill>
              <a:latin typeface="Dosis"/>
              <a:ea typeface="Dosis"/>
              <a:cs typeface="Dosis"/>
              <a:sym typeface="Dosis"/>
            </a:endParaRPr>
          </a:p>
        </p:txBody>
      </p:sp>
      <p:sp>
        <p:nvSpPr>
          <p:cNvPr id="85" name="Google Shape;85;p22"/>
          <p:cNvSpPr txBox="1">
            <a:spLocks noGrp="1"/>
          </p:cNvSpPr>
          <p:nvPr>
            <p:ph type="body" idx="1"/>
          </p:nvPr>
        </p:nvSpPr>
        <p:spPr>
          <a:xfrm>
            <a:off x="469025" y="2735200"/>
            <a:ext cx="8210400" cy="2011500"/>
          </a:xfrm>
          <a:prstGeom prst="rect">
            <a:avLst/>
          </a:prstGeom>
          <a:noFill/>
          <a:ln>
            <a:noFill/>
          </a:ln>
        </p:spPr>
        <p:txBody>
          <a:bodyPr spcFirstLastPara="1" wrap="square" lIns="91425" tIns="91425" rIns="91425" bIns="91425" anchor="t" anchorCtr="0">
            <a:noAutofit/>
          </a:bodyPr>
          <a:lstStyle>
            <a:lvl1pPr marL="457200" lvl="0" indent="-381000" algn="l">
              <a:lnSpc>
                <a:spcPct val="100000"/>
              </a:lnSpc>
              <a:spcBef>
                <a:spcPts val="600"/>
              </a:spcBef>
              <a:spcAft>
                <a:spcPts val="0"/>
              </a:spcAft>
              <a:buSzPts val="2400"/>
              <a:buFont typeface="Dosis"/>
              <a:buChar char="●"/>
              <a:defRPr sz="2400">
                <a:latin typeface="Dosis"/>
                <a:ea typeface="Dosis"/>
                <a:cs typeface="Dosis"/>
                <a:sym typeface="Dosis"/>
              </a:defRPr>
            </a:lvl1pPr>
            <a:lvl2pPr marL="914400" lvl="1" indent="-266700" algn="l">
              <a:lnSpc>
                <a:spcPct val="100000"/>
              </a:lnSpc>
              <a:spcBef>
                <a:spcPts val="0"/>
              </a:spcBef>
              <a:spcAft>
                <a:spcPts val="0"/>
              </a:spcAft>
              <a:buSzPts val="600"/>
              <a:buFont typeface="Dosis"/>
              <a:buChar char="○"/>
              <a:defRPr sz="600">
                <a:latin typeface="Dosis"/>
                <a:ea typeface="Dosis"/>
                <a:cs typeface="Dosis"/>
                <a:sym typeface="Dosis"/>
              </a:defRPr>
            </a:lvl2pPr>
            <a:lvl3pPr marL="1371600" lvl="2" indent="-266700" algn="l">
              <a:lnSpc>
                <a:spcPct val="100000"/>
              </a:lnSpc>
              <a:spcBef>
                <a:spcPts val="0"/>
              </a:spcBef>
              <a:spcAft>
                <a:spcPts val="0"/>
              </a:spcAft>
              <a:buSzPts val="600"/>
              <a:buFont typeface="Dosis"/>
              <a:buChar char="■"/>
              <a:defRPr sz="600">
                <a:latin typeface="Dosis"/>
                <a:ea typeface="Dosis"/>
                <a:cs typeface="Dosis"/>
                <a:sym typeface="Dosis"/>
              </a:defRPr>
            </a:lvl3pPr>
            <a:lvl4pPr marL="1828800" lvl="3" indent="-266700" algn="l">
              <a:lnSpc>
                <a:spcPct val="100000"/>
              </a:lnSpc>
              <a:spcBef>
                <a:spcPts val="0"/>
              </a:spcBef>
              <a:spcAft>
                <a:spcPts val="0"/>
              </a:spcAft>
              <a:buSzPts val="600"/>
              <a:buFont typeface="Dosis"/>
              <a:buChar char="●"/>
              <a:defRPr sz="600">
                <a:latin typeface="Dosis"/>
                <a:ea typeface="Dosis"/>
                <a:cs typeface="Dosis"/>
                <a:sym typeface="Dosis"/>
              </a:defRPr>
            </a:lvl4pPr>
            <a:lvl5pPr marL="2286000" lvl="4" indent="-266700" algn="l">
              <a:lnSpc>
                <a:spcPct val="100000"/>
              </a:lnSpc>
              <a:spcBef>
                <a:spcPts val="0"/>
              </a:spcBef>
              <a:spcAft>
                <a:spcPts val="0"/>
              </a:spcAft>
              <a:buSzPts val="600"/>
              <a:buFont typeface="Dosis"/>
              <a:buChar char="○"/>
              <a:defRPr sz="600">
                <a:latin typeface="Dosis"/>
                <a:ea typeface="Dosis"/>
                <a:cs typeface="Dosis"/>
                <a:sym typeface="Dosis"/>
              </a:defRPr>
            </a:lvl5pPr>
            <a:lvl6pPr marL="2743200" lvl="5" indent="-266700" algn="l">
              <a:lnSpc>
                <a:spcPct val="100000"/>
              </a:lnSpc>
              <a:spcBef>
                <a:spcPts val="0"/>
              </a:spcBef>
              <a:spcAft>
                <a:spcPts val="0"/>
              </a:spcAft>
              <a:buSzPts val="600"/>
              <a:buFont typeface="Dosis"/>
              <a:buChar char="■"/>
              <a:defRPr sz="600">
                <a:latin typeface="Dosis"/>
                <a:ea typeface="Dosis"/>
                <a:cs typeface="Dosis"/>
                <a:sym typeface="Dosis"/>
              </a:defRPr>
            </a:lvl6pPr>
            <a:lvl7pPr marL="3200400" lvl="6" indent="-266700" algn="l">
              <a:lnSpc>
                <a:spcPct val="100000"/>
              </a:lnSpc>
              <a:spcBef>
                <a:spcPts val="0"/>
              </a:spcBef>
              <a:spcAft>
                <a:spcPts val="0"/>
              </a:spcAft>
              <a:buSzPts val="600"/>
              <a:buFont typeface="Dosis"/>
              <a:buChar char="●"/>
              <a:defRPr sz="600">
                <a:latin typeface="Dosis"/>
                <a:ea typeface="Dosis"/>
                <a:cs typeface="Dosis"/>
                <a:sym typeface="Dosis"/>
              </a:defRPr>
            </a:lvl7pPr>
            <a:lvl8pPr marL="3657600" lvl="7" indent="-266700" algn="l">
              <a:lnSpc>
                <a:spcPct val="100000"/>
              </a:lnSpc>
              <a:spcBef>
                <a:spcPts val="0"/>
              </a:spcBef>
              <a:spcAft>
                <a:spcPts val="0"/>
              </a:spcAft>
              <a:buSzPts val="600"/>
              <a:buFont typeface="Dosis"/>
              <a:buChar char="○"/>
              <a:defRPr sz="600">
                <a:latin typeface="Dosis"/>
                <a:ea typeface="Dosis"/>
                <a:cs typeface="Dosis"/>
                <a:sym typeface="Dosis"/>
              </a:defRPr>
            </a:lvl8pPr>
            <a:lvl9pPr marL="4114800" lvl="8" indent="-266700" algn="l">
              <a:lnSpc>
                <a:spcPct val="100000"/>
              </a:lnSpc>
              <a:spcBef>
                <a:spcPts val="0"/>
              </a:spcBef>
              <a:spcAft>
                <a:spcPts val="0"/>
              </a:spcAft>
              <a:buSzPts val="600"/>
              <a:buFont typeface="Dosis"/>
              <a:buChar char="■"/>
              <a:defRPr sz="600">
                <a:latin typeface="Dosis"/>
                <a:ea typeface="Dosis"/>
                <a:cs typeface="Dosis"/>
                <a:sym typeface="Dosis"/>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2-Column">
  <p:cSld name="CUSTOM_3">
    <p:spTree>
      <p:nvGrpSpPr>
        <p:cNvPr id="1" name="Shape 86"/>
        <p:cNvGrpSpPr/>
        <p:nvPr/>
      </p:nvGrpSpPr>
      <p:grpSpPr>
        <a:xfrm>
          <a:off x="0" y="0"/>
          <a:ext cx="0" cy="0"/>
          <a:chOff x="0" y="0"/>
          <a:chExt cx="0" cy="0"/>
        </a:xfrm>
      </p:grpSpPr>
      <p:sp>
        <p:nvSpPr>
          <p:cNvPr id="87" name="Google Shape;87;p23"/>
          <p:cNvSpPr/>
          <p:nvPr/>
        </p:nvSpPr>
        <p:spPr>
          <a:xfrm>
            <a:off x="469025" y="2498625"/>
            <a:ext cx="3836306" cy="593838"/>
          </a:xfrm>
          <a:custGeom>
            <a:avLst/>
            <a:gdLst/>
            <a:ahLst/>
            <a:cxnLst/>
            <a:rect l="l" t="t" r="r" b="b"/>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SzPts val="1800"/>
              <a:buFont typeface="Arial"/>
              <a:buNone/>
            </a:pPr>
            <a:r>
              <a:rPr lang="en" sz="1800" b="0" i="0" u="none" strike="noStrike" cap="none">
                <a:solidFill>
                  <a:srgbClr val="295269"/>
                </a:solidFill>
                <a:latin typeface="Dosis"/>
                <a:ea typeface="Dosis"/>
                <a:cs typeface="Dosis"/>
                <a:sym typeface="Dosis"/>
              </a:rPr>
              <a:t>Key statement goes here with important notes and thoughts.</a:t>
            </a:r>
            <a:endParaRPr sz="1000" b="0" i="0" u="none" strike="noStrike" cap="none">
              <a:solidFill>
                <a:srgbClr val="000000"/>
              </a:solidFill>
              <a:latin typeface="Dosis"/>
              <a:ea typeface="Dosis"/>
              <a:cs typeface="Dosis"/>
              <a:sym typeface="Dosis"/>
            </a:endParaRPr>
          </a:p>
        </p:txBody>
      </p:sp>
      <p:sp>
        <p:nvSpPr>
          <p:cNvPr id="88" name="Google Shape;88;p23"/>
          <p:cNvSpPr/>
          <p:nvPr/>
        </p:nvSpPr>
        <p:spPr>
          <a:xfrm>
            <a:off x="469025" y="1083775"/>
            <a:ext cx="8210376" cy="1002302"/>
          </a:xfrm>
          <a:custGeom>
            <a:avLst/>
            <a:gdLst/>
            <a:ahLst/>
            <a:cxnLst/>
            <a:rect l="l" t="t" r="r" b="b"/>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SzPts val="2800"/>
              <a:buFont typeface="Arial"/>
              <a:buNone/>
            </a:pPr>
            <a:r>
              <a:rPr lang="en" sz="2800" b="0" i="0" u="none" strike="noStrike" cap="none">
                <a:solidFill>
                  <a:srgbClr val="295269"/>
                </a:solidFill>
                <a:latin typeface="Dosis"/>
                <a:ea typeface="Dosis"/>
                <a:cs typeface="Dosis"/>
                <a:sym typeface="Dosis"/>
              </a:rPr>
              <a:t>Key statement goes here with </a:t>
            </a:r>
            <a:r>
              <a:rPr lang="en" sz="2800" b="0" i="0" u="none" strike="noStrike" cap="none">
                <a:solidFill>
                  <a:srgbClr val="FA726E"/>
                </a:solidFill>
                <a:latin typeface="Dosis"/>
                <a:ea typeface="Dosis"/>
                <a:cs typeface="Dosis"/>
                <a:sym typeface="Dosis"/>
              </a:rPr>
              <a:t>highlights</a:t>
            </a:r>
            <a:r>
              <a:rPr lang="en" sz="2800" b="0" i="0" u="none" strike="noStrike" cap="none">
                <a:solidFill>
                  <a:srgbClr val="295269"/>
                </a:solidFill>
                <a:latin typeface="Dosis"/>
                <a:ea typeface="Dosis"/>
                <a:cs typeface="Dosis"/>
                <a:sym typeface="Dosis"/>
              </a:rPr>
              <a:t>. Collaboratively administrate empowered channel.</a:t>
            </a:r>
            <a:endParaRPr sz="2800" b="0" i="0" u="none" strike="noStrike" cap="none">
              <a:solidFill>
                <a:srgbClr val="000000"/>
              </a:solidFill>
              <a:latin typeface="Dosis"/>
              <a:ea typeface="Dosis"/>
              <a:cs typeface="Dosis"/>
              <a:sym typeface="Dosis"/>
            </a:endParaRPr>
          </a:p>
        </p:txBody>
      </p:sp>
      <p:sp>
        <p:nvSpPr>
          <p:cNvPr id="89" name="Google Shape;89;p23"/>
          <p:cNvSpPr/>
          <p:nvPr/>
        </p:nvSpPr>
        <p:spPr>
          <a:xfrm>
            <a:off x="469003" y="489950"/>
            <a:ext cx="3541048" cy="356060"/>
          </a:xfrm>
          <a:custGeom>
            <a:avLst/>
            <a:gdLst/>
            <a:ahLst/>
            <a:cxnLst/>
            <a:rect l="l" t="t" r="r" b="b"/>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SzPts val="1800"/>
              <a:buFont typeface="Arial"/>
              <a:buNone/>
            </a:pPr>
            <a:r>
              <a:rPr lang="en" sz="1800" b="0" i="0" u="none" strike="noStrike" cap="none">
                <a:solidFill>
                  <a:srgbClr val="939598"/>
                </a:solidFill>
                <a:latin typeface="Dosis"/>
                <a:ea typeface="Dosis"/>
                <a:cs typeface="Dosis"/>
                <a:sym typeface="Dosis"/>
              </a:rPr>
              <a:t>TITLE</a:t>
            </a:r>
            <a:endParaRPr sz="1800" b="0" i="0" u="none" strike="noStrike" cap="none">
              <a:solidFill>
                <a:srgbClr val="939598"/>
              </a:solidFill>
              <a:latin typeface="Dosis"/>
              <a:ea typeface="Dosis"/>
              <a:cs typeface="Dosis"/>
              <a:sym typeface="Dosis"/>
            </a:endParaRPr>
          </a:p>
        </p:txBody>
      </p:sp>
      <p:sp>
        <p:nvSpPr>
          <p:cNvPr id="90" name="Google Shape;90;p23"/>
          <p:cNvSpPr/>
          <p:nvPr/>
        </p:nvSpPr>
        <p:spPr>
          <a:xfrm>
            <a:off x="4841000" y="2498625"/>
            <a:ext cx="3836306" cy="593838"/>
          </a:xfrm>
          <a:custGeom>
            <a:avLst/>
            <a:gdLst/>
            <a:ahLst/>
            <a:cxnLst/>
            <a:rect l="l" t="t" r="r" b="b"/>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SzPts val="1800"/>
              <a:buFont typeface="Arial"/>
              <a:buNone/>
            </a:pPr>
            <a:r>
              <a:rPr lang="en" sz="1800" b="0" i="0" u="none" strike="noStrike" cap="none">
                <a:solidFill>
                  <a:srgbClr val="295269"/>
                </a:solidFill>
                <a:latin typeface="Dosis"/>
                <a:ea typeface="Dosis"/>
                <a:cs typeface="Dosis"/>
                <a:sym typeface="Dosis"/>
              </a:rPr>
              <a:t>Key statement goes here with important notes and thoughts.</a:t>
            </a:r>
            <a:endParaRPr sz="1000" b="0" i="0" u="none" strike="noStrike" cap="none">
              <a:solidFill>
                <a:srgbClr val="000000"/>
              </a:solidFill>
              <a:latin typeface="Dosis"/>
              <a:ea typeface="Dosis"/>
              <a:cs typeface="Dosis"/>
              <a:sym typeface="Dosis"/>
            </a:endParaRPr>
          </a:p>
        </p:txBody>
      </p:sp>
      <p:sp>
        <p:nvSpPr>
          <p:cNvPr id="91" name="Google Shape;91;p23"/>
          <p:cNvSpPr/>
          <p:nvPr/>
        </p:nvSpPr>
        <p:spPr>
          <a:xfrm>
            <a:off x="4841000" y="3269525"/>
            <a:ext cx="3836306" cy="1518048"/>
          </a:xfrm>
          <a:custGeom>
            <a:avLst/>
            <a:gdLst/>
            <a:ahLst/>
            <a:cxnLst/>
            <a:rect l="l" t="t" r="r" b="b"/>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100"/>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 for real-time schemas. Dramatically maintain clicks-and-mortar solutions without functional solutions.</a:t>
            </a:r>
            <a:endParaRPr sz="1000" b="0" i="0" u="none" strike="noStrike" cap="none">
              <a:solidFill>
                <a:srgbClr val="000000"/>
              </a:solidFill>
              <a:latin typeface="Dosis"/>
              <a:ea typeface="Dosis"/>
              <a:cs typeface="Dosis"/>
              <a:sym typeface="Dosis"/>
            </a:endParaRPr>
          </a:p>
        </p:txBody>
      </p:sp>
      <p:sp>
        <p:nvSpPr>
          <p:cNvPr id="92" name="Google Shape;92;p23"/>
          <p:cNvSpPr/>
          <p:nvPr/>
        </p:nvSpPr>
        <p:spPr>
          <a:xfrm>
            <a:off x="469025" y="3269525"/>
            <a:ext cx="3836306" cy="1518048"/>
          </a:xfrm>
          <a:custGeom>
            <a:avLst/>
            <a:gdLst/>
            <a:ahLst/>
            <a:cxnLst/>
            <a:rect l="l" t="t" r="r" b="b"/>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100"/>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 for real-time schemas. Dramatically maintain clicks-and-mortar solutions without functional solutions.</a:t>
            </a:r>
            <a:endParaRPr sz="1000" b="0" i="0" u="none" strike="noStrike" cap="none">
              <a:solidFill>
                <a:srgbClr val="000000"/>
              </a:solidFill>
              <a:latin typeface="Dosis"/>
              <a:ea typeface="Dosis"/>
              <a:cs typeface="Dosis"/>
              <a:sym typeface="Dosis"/>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3-Column">
  <p:cSld name="CUSTOM_4">
    <p:spTree>
      <p:nvGrpSpPr>
        <p:cNvPr id="1" name="Shape 93"/>
        <p:cNvGrpSpPr/>
        <p:nvPr/>
      </p:nvGrpSpPr>
      <p:grpSpPr>
        <a:xfrm>
          <a:off x="0" y="0"/>
          <a:ext cx="0" cy="0"/>
          <a:chOff x="0" y="0"/>
          <a:chExt cx="0" cy="0"/>
        </a:xfrm>
      </p:grpSpPr>
      <p:sp>
        <p:nvSpPr>
          <p:cNvPr id="94" name="Google Shape;94;p24"/>
          <p:cNvSpPr/>
          <p:nvPr/>
        </p:nvSpPr>
        <p:spPr>
          <a:xfrm>
            <a:off x="469025" y="1083775"/>
            <a:ext cx="8184726" cy="1002302"/>
          </a:xfrm>
          <a:custGeom>
            <a:avLst/>
            <a:gdLst/>
            <a:ahLst/>
            <a:cxnLst/>
            <a:rect l="l" t="t" r="r" b="b"/>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SzPts val="2800"/>
              <a:buFont typeface="Arial"/>
              <a:buNone/>
            </a:pPr>
            <a:r>
              <a:rPr lang="en" sz="2800" b="0" i="0" u="none" strike="noStrike" cap="none">
                <a:solidFill>
                  <a:srgbClr val="295269"/>
                </a:solidFill>
                <a:latin typeface="Dosis"/>
                <a:ea typeface="Dosis"/>
                <a:cs typeface="Dosis"/>
                <a:sym typeface="Dosis"/>
              </a:rPr>
              <a:t>Key statement goes here with </a:t>
            </a:r>
            <a:r>
              <a:rPr lang="en" sz="2800" b="0" i="0" u="none" strike="noStrike" cap="none">
                <a:solidFill>
                  <a:srgbClr val="FA726E"/>
                </a:solidFill>
                <a:latin typeface="Dosis"/>
                <a:ea typeface="Dosis"/>
                <a:cs typeface="Dosis"/>
                <a:sym typeface="Dosis"/>
              </a:rPr>
              <a:t>highlights</a:t>
            </a:r>
            <a:r>
              <a:rPr lang="en" sz="2800" b="0" i="0" u="none" strike="noStrike" cap="none">
                <a:solidFill>
                  <a:srgbClr val="295269"/>
                </a:solidFill>
                <a:latin typeface="Dosis"/>
                <a:ea typeface="Dosis"/>
                <a:cs typeface="Dosis"/>
                <a:sym typeface="Dosis"/>
              </a:rPr>
              <a:t>. Collaboratively administrate empowered channel.</a:t>
            </a:r>
            <a:endParaRPr sz="2800" b="0" i="0" u="none" strike="noStrike" cap="none">
              <a:solidFill>
                <a:srgbClr val="000000"/>
              </a:solidFill>
              <a:latin typeface="Dosis"/>
              <a:ea typeface="Dosis"/>
              <a:cs typeface="Dosis"/>
              <a:sym typeface="Dosis"/>
            </a:endParaRPr>
          </a:p>
        </p:txBody>
      </p:sp>
      <p:sp>
        <p:nvSpPr>
          <p:cNvPr id="95" name="Google Shape;95;p24"/>
          <p:cNvSpPr/>
          <p:nvPr/>
        </p:nvSpPr>
        <p:spPr>
          <a:xfrm>
            <a:off x="469025" y="3269525"/>
            <a:ext cx="2460126" cy="1518048"/>
          </a:xfrm>
          <a:custGeom>
            <a:avLst/>
            <a:gdLst/>
            <a:ahLst/>
            <a:cxnLst/>
            <a:rect l="l" t="t" r="r" b="b"/>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100"/>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endParaRPr sz="1000" b="0" i="0" u="none" strike="noStrike" cap="none">
              <a:solidFill>
                <a:srgbClr val="000000"/>
              </a:solidFill>
              <a:latin typeface="Dosis"/>
              <a:ea typeface="Dosis"/>
              <a:cs typeface="Dosis"/>
              <a:sym typeface="Dosis"/>
            </a:endParaRPr>
          </a:p>
        </p:txBody>
      </p:sp>
      <p:sp>
        <p:nvSpPr>
          <p:cNvPr id="96" name="Google Shape;96;p24"/>
          <p:cNvSpPr/>
          <p:nvPr/>
        </p:nvSpPr>
        <p:spPr>
          <a:xfrm>
            <a:off x="469031" y="2466975"/>
            <a:ext cx="2460126" cy="593838"/>
          </a:xfrm>
          <a:custGeom>
            <a:avLst/>
            <a:gdLst/>
            <a:ahLst/>
            <a:cxnLst/>
            <a:rect l="l" t="t" r="r" b="b"/>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SzPts val="1800"/>
              <a:buFont typeface="Arial"/>
              <a:buNone/>
            </a:pPr>
            <a:r>
              <a:rPr lang="en" sz="1800" b="0" i="0" u="none" strike="noStrike" cap="none">
                <a:solidFill>
                  <a:srgbClr val="295269"/>
                </a:solidFill>
                <a:latin typeface="Dosis"/>
                <a:ea typeface="Dosis"/>
                <a:cs typeface="Dosis"/>
                <a:sym typeface="Dosis"/>
              </a:rPr>
              <a:t>Key statement goes here important notes.</a:t>
            </a:r>
            <a:endParaRPr sz="1000" b="0" i="0" u="none" strike="noStrike" cap="none">
              <a:solidFill>
                <a:srgbClr val="000000"/>
              </a:solidFill>
              <a:latin typeface="Dosis"/>
              <a:ea typeface="Dosis"/>
              <a:cs typeface="Dosis"/>
              <a:sym typeface="Dosis"/>
            </a:endParaRPr>
          </a:p>
        </p:txBody>
      </p:sp>
      <p:sp>
        <p:nvSpPr>
          <p:cNvPr id="97" name="Google Shape;97;p24"/>
          <p:cNvSpPr/>
          <p:nvPr/>
        </p:nvSpPr>
        <p:spPr>
          <a:xfrm>
            <a:off x="3345275" y="3261725"/>
            <a:ext cx="2458992" cy="1519182"/>
          </a:xfrm>
          <a:custGeom>
            <a:avLst/>
            <a:gdLst/>
            <a:ahLst/>
            <a:cxnLst/>
            <a:rect l="l" t="t" r="r" b="b"/>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100"/>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Quickly maximize timely </a:t>
            </a:r>
            <a:r>
              <a:rPr lang="en" sz="1100" b="0" i="0" u="none" strike="noStrike" cap="none">
                <a:solidFill>
                  <a:srgbClr val="FA726E"/>
                </a:solidFill>
                <a:latin typeface="Dosis"/>
                <a:ea typeface="Dosis"/>
                <a:cs typeface="Dosis"/>
                <a:sym typeface="Dosis"/>
              </a:rPr>
              <a:t>deliverables for real-time</a:t>
            </a:r>
            <a:r>
              <a:rPr lang="en" sz="1100" b="0" i="0" u="none" strike="noStrike" cap="none">
                <a:solidFill>
                  <a:srgbClr val="295269"/>
                </a:solidFill>
                <a:latin typeface="Dosis"/>
                <a:ea typeface="Dosis"/>
                <a:cs typeface="Dosis"/>
                <a:sym typeface="Dosis"/>
              </a:rPr>
              <a:t> schemas. Dramatically maintain clicks-and-mortar solutions without functional solutions.</a:t>
            </a:r>
            <a:endParaRPr sz="1000" b="0" i="0" u="none" strike="noStrike" cap="none">
              <a:solidFill>
                <a:srgbClr val="000000"/>
              </a:solidFill>
              <a:latin typeface="Dosis"/>
              <a:ea typeface="Dosis"/>
              <a:cs typeface="Dosis"/>
              <a:sym typeface="Dosis"/>
            </a:endParaRPr>
          </a:p>
        </p:txBody>
      </p:sp>
      <p:sp>
        <p:nvSpPr>
          <p:cNvPr id="98" name="Google Shape;98;p24"/>
          <p:cNvSpPr/>
          <p:nvPr/>
        </p:nvSpPr>
        <p:spPr>
          <a:xfrm>
            <a:off x="3345273" y="2463626"/>
            <a:ext cx="2458992" cy="593838"/>
          </a:xfrm>
          <a:custGeom>
            <a:avLst/>
            <a:gdLst/>
            <a:ahLst/>
            <a:cxnLst/>
            <a:rect l="l" t="t" r="r" b="b"/>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SzPts val="1800"/>
              <a:buFont typeface="Arial"/>
              <a:buNone/>
            </a:pPr>
            <a:r>
              <a:rPr lang="en" sz="1800" b="0" i="0" u="none" strike="noStrike" cap="none">
                <a:solidFill>
                  <a:srgbClr val="295269"/>
                </a:solidFill>
                <a:latin typeface="Dosis"/>
                <a:ea typeface="Dosis"/>
                <a:cs typeface="Dosis"/>
                <a:sym typeface="Dosis"/>
              </a:rPr>
              <a:t>Key statement goes here important notes.</a:t>
            </a:r>
            <a:endParaRPr sz="1000" b="0" i="0" u="none" strike="noStrike" cap="none">
              <a:solidFill>
                <a:srgbClr val="000000"/>
              </a:solidFill>
              <a:latin typeface="Dosis"/>
              <a:ea typeface="Dosis"/>
              <a:cs typeface="Dosis"/>
              <a:sym typeface="Dosis"/>
            </a:endParaRPr>
          </a:p>
        </p:txBody>
      </p:sp>
      <p:sp>
        <p:nvSpPr>
          <p:cNvPr id="99" name="Google Shape;99;p24"/>
          <p:cNvSpPr/>
          <p:nvPr/>
        </p:nvSpPr>
        <p:spPr>
          <a:xfrm>
            <a:off x="6193600" y="3261725"/>
            <a:ext cx="2460126" cy="1519182"/>
          </a:xfrm>
          <a:custGeom>
            <a:avLst/>
            <a:gdLst/>
            <a:ahLst/>
            <a:cxnLst/>
            <a:rect l="l" t="t" r="r" b="b"/>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100"/>
              <a:buFont typeface="Arial"/>
              <a:buNone/>
            </a:pPr>
            <a:r>
              <a:rPr lang="en" sz="1100" b="0" i="0" u="none" strike="noStrike" cap="none">
                <a:solidFill>
                  <a:srgbClr val="295269"/>
                </a:solidFill>
                <a:latin typeface="Dosis"/>
                <a:ea typeface="Dosis"/>
                <a:cs typeface="Dosis"/>
                <a:sym typeface="Dosis"/>
              </a:rPr>
              <a:t>Efficiently </a:t>
            </a:r>
            <a:r>
              <a:rPr lang="en" sz="1100" b="0" i="0" u="none" strike="noStrike" cap="none">
                <a:solidFill>
                  <a:srgbClr val="FA726E"/>
                </a:solidFill>
                <a:latin typeface="Dosis"/>
                <a:ea typeface="Dosis"/>
                <a:cs typeface="Dosis"/>
                <a:sym typeface="Dosis"/>
              </a:rPr>
              <a:t>unleash</a:t>
            </a:r>
            <a:r>
              <a:rPr lang="en" sz="1100" b="0" i="0" u="none" strike="noStrike" cap="none">
                <a:solidFill>
                  <a:srgbClr val="295269"/>
                </a:solidFill>
                <a:latin typeface="Dosis"/>
                <a:ea typeface="Dosis"/>
                <a:cs typeface="Dosis"/>
                <a:sym typeface="Dosis"/>
              </a:rPr>
              <a:t> cross-media information without cross-media value. Quickly maximize timely deliverables for real-time schemas. Dramatically maintain clicks-and-mortar solutions without functional solutions.</a:t>
            </a:r>
            <a:endParaRPr sz="1000" b="0" i="0" u="none" strike="noStrike" cap="none">
              <a:solidFill>
                <a:srgbClr val="000000"/>
              </a:solidFill>
              <a:latin typeface="Dosis"/>
              <a:ea typeface="Dosis"/>
              <a:cs typeface="Dosis"/>
              <a:sym typeface="Dosis"/>
            </a:endParaRPr>
          </a:p>
        </p:txBody>
      </p:sp>
      <p:sp>
        <p:nvSpPr>
          <p:cNvPr id="100" name="Google Shape;100;p24"/>
          <p:cNvSpPr/>
          <p:nvPr/>
        </p:nvSpPr>
        <p:spPr>
          <a:xfrm>
            <a:off x="6220375" y="2460275"/>
            <a:ext cx="2458992" cy="593838"/>
          </a:xfrm>
          <a:custGeom>
            <a:avLst/>
            <a:gdLst/>
            <a:ahLst/>
            <a:cxnLst/>
            <a:rect l="l" t="t" r="r" b="b"/>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SzPts val="1800"/>
              <a:buFont typeface="Arial"/>
              <a:buNone/>
            </a:pPr>
            <a:r>
              <a:rPr lang="en" sz="1800" b="0" i="0" u="none" strike="noStrike" cap="none">
                <a:solidFill>
                  <a:srgbClr val="295269"/>
                </a:solidFill>
                <a:latin typeface="Dosis"/>
                <a:ea typeface="Dosis"/>
                <a:cs typeface="Dosis"/>
                <a:sym typeface="Dosis"/>
              </a:rPr>
              <a:t>Key statement goes here important notes.</a:t>
            </a:r>
            <a:endParaRPr sz="1000" b="0" i="0" u="none" strike="noStrike" cap="none">
              <a:solidFill>
                <a:srgbClr val="000000"/>
              </a:solidFill>
              <a:latin typeface="Dosis"/>
              <a:ea typeface="Dosis"/>
              <a:cs typeface="Dosis"/>
              <a:sym typeface="Dosis"/>
            </a:endParaRPr>
          </a:p>
        </p:txBody>
      </p:sp>
      <p:sp>
        <p:nvSpPr>
          <p:cNvPr id="101" name="Google Shape;101;p24"/>
          <p:cNvSpPr/>
          <p:nvPr/>
        </p:nvSpPr>
        <p:spPr>
          <a:xfrm>
            <a:off x="469007" y="489950"/>
            <a:ext cx="3036225" cy="356060"/>
          </a:xfrm>
          <a:custGeom>
            <a:avLst/>
            <a:gdLst/>
            <a:ahLst/>
            <a:cxnLst/>
            <a:rect l="l" t="t" r="r" b="b"/>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SzPts val="1800"/>
              <a:buFont typeface="Arial"/>
              <a:buNone/>
            </a:pPr>
            <a:r>
              <a:rPr lang="en" sz="1800" b="0" i="0" u="none" strike="noStrike" cap="none">
                <a:solidFill>
                  <a:srgbClr val="939598"/>
                </a:solidFill>
                <a:latin typeface="Dosis"/>
                <a:ea typeface="Dosis"/>
                <a:cs typeface="Dosis"/>
                <a:sym typeface="Dosis"/>
              </a:rPr>
              <a:t>TITLE</a:t>
            </a:r>
            <a:endParaRPr sz="1800" b="0" i="0" u="none" strike="noStrike" cap="none">
              <a:solidFill>
                <a:srgbClr val="939598"/>
              </a:solidFill>
              <a:latin typeface="Dosis"/>
              <a:ea typeface="Dosis"/>
              <a:cs typeface="Dosis"/>
              <a:sym typeface="Dosis"/>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4-Column">
  <p:cSld name="CUSTOM_20">
    <p:spTree>
      <p:nvGrpSpPr>
        <p:cNvPr id="1" name="Shape 102"/>
        <p:cNvGrpSpPr/>
        <p:nvPr/>
      </p:nvGrpSpPr>
      <p:grpSpPr>
        <a:xfrm>
          <a:off x="0" y="0"/>
          <a:ext cx="0" cy="0"/>
          <a:chOff x="0" y="0"/>
          <a:chExt cx="0" cy="0"/>
        </a:xfrm>
      </p:grpSpPr>
      <p:sp>
        <p:nvSpPr>
          <p:cNvPr id="103" name="Google Shape;103;p25"/>
          <p:cNvSpPr/>
          <p:nvPr/>
        </p:nvSpPr>
        <p:spPr>
          <a:xfrm>
            <a:off x="536150" y="2527970"/>
            <a:ext cx="1834619" cy="848772"/>
          </a:xfrm>
          <a:custGeom>
            <a:avLst/>
            <a:gdLst/>
            <a:ahLst/>
            <a:cxnLst/>
            <a:rect l="l" t="t" r="r" b="b"/>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b="0" i="0" u="none" strike="noStrike" cap="none">
              <a:solidFill>
                <a:srgbClr val="295269"/>
              </a:solidFill>
              <a:latin typeface="Dosis"/>
              <a:ea typeface="Dosis"/>
              <a:cs typeface="Dosis"/>
              <a:sym typeface="Dosis"/>
            </a:endParaRPr>
          </a:p>
        </p:txBody>
      </p:sp>
      <p:sp>
        <p:nvSpPr>
          <p:cNvPr id="104" name="Google Shape;104;p25"/>
          <p:cNvSpPr/>
          <p:nvPr/>
        </p:nvSpPr>
        <p:spPr>
          <a:xfrm>
            <a:off x="536150" y="2181938"/>
            <a:ext cx="1834619" cy="227610"/>
          </a:xfrm>
          <a:custGeom>
            <a:avLst/>
            <a:gdLst/>
            <a:ahLst/>
            <a:cxnLst/>
            <a:rect l="l" t="t" r="r" b="b"/>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000" b="0" i="0" u="none" strike="noStrike" cap="none">
                <a:solidFill>
                  <a:srgbClr val="FA726E"/>
                </a:solidFill>
                <a:latin typeface="Dosis"/>
                <a:ea typeface="Dosis"/>
                <a:cs typeface="Dosis"/>
                <a:sym typeface="Dosis"/>
              </a:rPr>
              <a:t>Pros</a:t>
            </a:r>
            <a:endParaRPr sz="1000" b="0" i="0" u="none" strike="noStrike" cap="none">
              <a:solidFill>
                <a:srgbClr val="FA726E"/>
              </a:solidFill>
              <a:latin typeface="Dosis"/>
              <a:ea typeface="Dosis"/>
              <a:cs typeface="Dosis"/>
              <a:sym typeface="Dosis"/>
            </a:endParaRPr>
          </a:p>
        </p:txBody>
      </p:sp>
      <p:cxnSp>
        <p:nvCxnSpPr>
          <p:cNvPr id="105" name="Google Shape;105;p25"/>
          <p:cNvCxnSpPr/>
          <p:nvPr/>
        </p:nvCxnSpPr>
        <p:spPr>
          <a:xfrm>
            <a:off x="536148" y="245704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06" name="Google Shape;106;p25"/>
          <p:cNvSpPr/>
          <p:nvPr/>
        </p:nvSpPr>
        <p:spPr>
          <a:xfrm>
            <a:off x="2619675" y="2181938"/>
            <a:ext cx="1834619" cy="227610"/>
          </a:xfrm>
          <a:custGeom>
            <a:avLst/>
            <a:gdLst/>
            <a:ahLst/>
            <a:cxnLst/>
            <a:rect l="l" t="t" r="r" b="b"/>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000" b="0" i="0" u="none" strike="noStrike" cap="none">
                <a:solidFill>
                  <a:srgbClr val="FA726E"/>
                </a:solidFill>
                <a:latin typeface="Dosis"/>
                <a:ea typeface="Dosis"/>
                <a:cs typeface="Dosis"/>
                <a:sym typeface="Dosis"/>
              </a:rPr>
              <a:t>Pros</a:t>
            </a:r>
            <a:endParaRPr sz="1000" b="0" i="0" u="none" strike="noStrike" cap="none">
              <a:solidFill>
                <a:srgbClr val="FA726E"/>
              </a:solidFill>
              <a:latin typeface="Dosis"/>
              <a:ea typeface="Dosis"/>
              <a:cs typeface="Dosis"/>
              <a:sym typeface="Dosis"/>
            </a:endParaRPr>
          </a:p>
        </p:txBody>
      </p:sp>
      <p:cxnSp>
        <p:nvCxnSpPr>
          <p:cNvPr id="107" name="Google Shape;107;p25"/>
          <p:cNvCxnSpPr/>
          <p:nvPr/>
        </p:nvCxnSpPr>
        <p:spPr>
          <a:xfrm>
            <a:off x="2619673" y="245704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08" name="Google Shape;108;p25"/>
          <p:cNvSpPr/>
          <p:nvPr/>
        </p:nvSpPr>
        <p:spPr>
          <a:xfrm>
            <a:off x="2619675" y="2527970"/>
            <a:ext cx="1834619" cy="848772"/>
          </a:xfrm>
          <a:custGeom>
            <a:avLst/>
            <a:gdLst/>
            <a:ahLst/>
            <a:cxnLst/>
            <a:rect l="l" t="t" r="r" b="b"/>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b="0" i="0" u="none" strike="noStrike" cap="none">
              <a:solidFill>
                <a:srgbClr val="295269"/>
              </a:solidFill>
              <a:latin typeface="Dosis"/>
              <a:ea typeface="Dosis"/>
              <a:cs typeface="Dosis"/>
              <a:sym typeface="Dosis"/>
            </a:endParaRPr>
          </a:p>
        </p:txBody>
      </p:sp>
      <p:sp>
        <p:nvSpPr>
          <p:cNvPr id="109" name="Google Shape;109;p25"/>
          <p:cNvSpPr/>
          <p:nvPr/>
        </p:nvSpPr>
        <p:spPr>
          <a:xfrm>
            <a:off x="4718025" y="2181938"/>
            <a:ext cx="1834619" cy="227610"/>
          </a:xfrm>
          <a:custGeom>
            <a:avLst/>
            <a:gdLst/>
            <a:ahLst/>
            <a:cxnLst/>
            <a:rect l="l" t="t" r="r" b="b"/>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000" b="0" i="0" u="none" strike="noStrike" cap="none">
                <a:solidFill>
                  <a:srgbClr val="FA726E"/>
                </a:solidFill>
                <a:latin typeface="Dosis"/>
                <a:ea typeface="Dosis"/>
                <a:cs typeface="Dosis"/>
                <a:sym typeface="Dosis"/>
              </a:rPr>
              <a:t>Pros</a:t>
            </a:r>
            <a:endParaRPr sz="1000" b="0" i="0" u="none" strike="noStrike" cap="none">
              <a:solidFill>
                <a:srgbClr val="FA726E"/>
              </a:solidFill>
              <a:latin typeface="Dosis"/>
              <a:ea typeface="Dosis"/>
              <a:cs typeface="Dosis"/>
              <a:sym typeface="Dosis"/>
            </a:endParaRPr>
          </a:p>
        </p:txBody>
      </p:sp>
      <p:cxnSp>
        <p:nvCxnSpPr>
          <p:cNvPr id="110" name="Google Shape;110;p25"/>
          <p:cNvCxnSpPr/>
          <p:nvPr/>
        </p:nvCxnSpPr>
        <p:spPr>
          <a:xfrm>
            <a:off x="4725435" y="245704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11" name="Google Shape;111;p25"/>
          <p:cNvSpPr/>
          <p:nvPr/>
        </p:nvSpPr>
        <p:spPr>
          <a:xfrm>
            <a:off x="4718025" y="2527970"/>
            <a:ext cx="1834619" cy="848772"/>
          </a:xfrm>
          <a:custGeom>
            <a:avLst/>
            <a:gdLst/>
            <a:ahLst/>
            <a:cxnLst/>
            <a:rect l="l" t="t" r="r" b="b"/>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b="0" i="0" u="none" strike="noStrike" cap="none">
              <a:solidFill>
                <a:srgbClr val="295269"/>
              </a:solidFill>
              <a:latin typeface="Dosis"/>
              <a:ea typeface="Dosis"/>
              <a:cs typeface="Dosis"/>
              <a:sym typeface="Dosis"/>
            </a:endParaRPr>
          </a:p>
        </p:txBody>
      </p:sp>
      <p:sp>
        <p:nvSpPr>
          <p:cNvPr id="112" name="Google Shape;112;p25"/>
          <p:cNvSpPr/>
          <p:nvPr/>
        </p:nvSpPr>
        <p:spPr>
          <a:xfrm>
            <a:off x="6816375" y="2181938"/>
            <a:ext cx="1834619" cy="227610"/>
          </a:xfrm>
          <a:custGeom>
            <a:avLst/>
            <a:gdLst/>
            <a:ahLst/>
            <a:cxnLst/>
            <a:rect l="l" t="t" r="r" b="b"/>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000" b="0" i="0" u="none" strike="noStrike" cap="none">
                <a:solidFill>
                  <a:srgbClr val="FA726E"/>
                </a:solidFill>
                <a:latin typeface="Dosis"/>
                <a:ea typeface="Dosis"/>
                <a:cs typeface="Dosis"/>
                <a:sym typeface="Dosis"/>
              </a:rPr>
              <a:t>Pros</a:t>
            </a:r>
            <a:endParaRPr sz="1000" b="0" i="0" u="none" strike="noStrike" cap="none">
              <a:solidFill>
                <a:srgbClr val="FA726E"/>
              </a:solidFill>
              <a:latin typeface="Dosis"/>
              <a:ea typeface="Dosis"/>
              <a:cs typeface="Dosis"/>
              <a:sym typeface="Dosis"/>
            </a:endParaRPr>
          </a:p>
        </p:txBody>
      </p:sp>
      <p:cxnSp>
        <p:nvCxnSpPr>
          <p:cNvPr id="113" name="Google Shape;113;p25"/>
          <p:cNvCxnSpPr/>
          <p:nvPr/>
        </p:nvCxnSpPr>
        <p:spPr>
          <a:xfrm>
            <a:off x="6816373" y="245704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14" name="Google Shape;114;p25"/>
          <p:cNvSpPr/>
          <p:nvPr/>
        </p:nvSpPr>
        <p:spPr>
          <a:xfrm>
            <a:off x="6816375" y="2527970"/>
            <a:ext cx="1834619" cy="848772"/>
          </a:xfrm>
          <a:custGeom>
            <a:avLst/>
            <a:gdLst/>
            <a:ahLst/>
            <a:cxnLst/>
            <a:rect l="l" t="t" r="r" b="b"/>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b="0" i="0" u="none" strike="noStrike" cap="none">
              <a:solidFill>
                <a:srgbClr val="295269"/>
              </a:solidFill>
              <a:latin typeface="Dosis"/>
              <a:ea typeface="Dosis"/>
              <a:cs typeface="Dosis"/>
              <a:sym typeface="Dosis"/>
            </a:endParaRPr>
          </a:p>
        </p:txBody>
      </p:sp>
      <p:pic>
        <p:nvPicPr>
          <p:cNvPr id="115" name="Google Shape;115;p25"/>
          <p:cNvPicPr preferRelativeResize="0"/>
          <p:nvPr/>
        </p:nvPicPr>
        <p:blipFill rotWithShape="1">
          <a:blip r:embed="rId2">
            <a:alphaModFix/>
          </a:blip>
          <a:srcRect b="50337"/>
          <a:stretch/>
        </p:blipFill>
        <p:spPr>
          <a:xfrm>
            <a:off x="536150" y="1109125"/>
            <a:ext cx="1819800" cy="684725"/>
          </a:xfrm>
          <a:prstGeom prst="rect">
            <a:avLst/>
          </a:prstGeom>
          <a:noFill/>
          <a:ln>
            <a:noFill/>
          </a:ln>
        </p:spPr>
      </p:pic>
      <p:sp>
        <p:nvSpPr>
          <p:cNvPr id="116" name="Google Shape;116;p25"/>
          <p:cNvSpPr/>
          <p:nvPr/>
        </p:nvSpPr>
        <p:spPr>
          <a:xfrm>
            <a:off x="536150" y="3870120"/>
            <a:ext cx="1834619" cy="848772"/>
          </a:xfrm>
          <a:custGeom>
            <a:avLst/>
            <a:gdLst/>
            <a:ahLst/>
            <a:cxnLst/>
            <a:rect l="l" t="t" r="r" b="b"/>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b="0" i="0" u="none" strike="noStrike" cap="none">
              <a:solidFill>
                <a:srgbClr val="295269"/>
              </a:solidFill>
              <a:latin typeface="Dosis"/>
              <a:ea typeface="Dosis"/>
              <a:cs typeface="Dosis"/>
              <a:sym typeface="Dosis"/>
            </a:endParaRPr>
          </a:p>
        </p:txBody>
      </p:sp>
      <p:sp>
        <p:nvSpPr>
          <p:cNvPr id="117" name="Google Shape;117;p25"/>
          <p:cNvSpPr/>
          <p:nvPr/>
        </p:nvSpPr>
        <p:spPr>
          <a:xfrm>
            <a:off x="536150" y="3524088"/>
            <a:ext cx="1834619" cy="227610"/>
          </a:xfrm>
          <a:custGeom>
            <a:avLst/>
            <a:gdLst/>
            <a:ahLst/>
            <a:cxnLst/>
            <a:rect l="l" t="t" r="r" b="b"/>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000" b="0" i="0" u="none" strike="noStrike" cap="none">
                <a:solidFill>
                  <a:srgbClr val="FA726E"/>
                </a:solidFill>
                <a:latin typeface="Dosis"/>
                <a:ea typeface="Dosis"/>
                <a:cs typeface="Dosis"/>
                <a:sym typeface="Dosis"/>
              </a:rPr>
              <a:t>Cons</a:t>
            </a:r>
            <a:endParaRPr sz="1000" b="0" i="0" u="none" strike="noStrike" cap="none">
              <a:solidFill>
                <a:srgbClr val="FA726E"/>
              </a:solidFill>
              <a:latin typeface="Dosis"/>
              <a:ea typeface="Dosis"/>
              <a:cs typeface="Dosis"/>
              <a:sym typeface="Dosis"/>
            </a:endParaRPr>
          </a:p>
        </p:txBody>
      </p:sp>
      <p:cxnSp>
        <p:nvCxnSpPr>
          <p:cNvPr id="118" name="Google Shape;118;p25"/>
          <p:cNvCxnSpPr/>
          <p:nvPr/>
        </p:nvCxnSpPr>
        <p:spPr>
          <a:xfrm>
            <a:off x="536148" y="379919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19" name="Google Shape;119;p25"/>
          <p:cNvSpPr/>
          <p:nvPr/>
        </p:nvSpPr>
        <p:spPr>
          <a:xfrm>
            <a:off x="2619675" y="3524088"/>
            <a:ext cx="1834619" cy="227610"/>
          </a:xfrm>
          <a:custGeom>
            <a:avLst/>
            <a:gdLst/>
            <a:ahLst/>
            <a:cxnLst/>
            <a:rect l="l" t="t" r="r" b="b"/>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000" b="0" i="0" u="none" strike="noStrike" cap="none">
                <a:solidFill>
                  <a:srgbClr val="FA726E"/>
                </a:solidFill>
                <a:latin typeface="Dosis"/>
                <a:ea typeface="Dosis"/>
                <a:cs typeface="Dosis"/>
                <a:sym typeface="Dosis"/>
              </a:rPr>
              <a:t>Cons</a:t>
            </a:r>
            <a:endParaRPr sz="1000" b="0" i="0" u="none" strike="noStrike" cap="none">
              <a:solidFill>
                <a:srgbClr val="FA726E"/>
              </a:solidFill>
              <a:latin typeface="Dosis"/>
              <a:ea typeface="Dosis"/>
              <a:cs typeface="Dosis"/>
              <a:sym typeface="Dosis"/>
            </a:endParaRPr>
          </a:p>
        </p:txBody>
      </p:sp>
      <p:cxnSp>
        <p:nvCxnSpPr>
          <p:cNvPr id="120" name="Google Shape;120;p25"/>
          <p:cNvCxnSpPr/>
          <p:nvPr/>
        </p:nvCxnSpPr>
        <p:spPr>
          <a:xfrm>
            <a:off x="2619673" y="3799191"/>
            <a:ext cx="1819800" cy="0"/>
          </a:xfrm>
          <a:prstGeom prst="straightConnector1">
            <a:avLst/>
          </a:prstGeom>
          <a:noFill/>
          <a:ln w="9525" cap="rnd" cmpd="sng">
            <a:solidFill>
              <a:srgbClr val="BCBEC0"/>
            </a:solidFill>
            <a:prstDash val="solid"/>
            <a:miter lim="8000"/>
            <a:headEnd type="none" w="sm" len="sm"/>
            <a:tailEnd type="none" w="sm" len="sm"/>
          </a:ln>
        </p:spPr>
      </p:cxnSp>
      <p:sp>
        <p:nvSpPr>
          <p:cNvPr id="121" name="Google Shape;121;p25"/>
          <p:cNvSpPr/>
          <p:nvPr/>
        </p:nvSpPr>
        <p:spPr>
          <a:xfrm>
            <a:off x="2619675" y="3870120"/>
            <a:ext cx="1834619" cy="848772"/>
          </a:xfrm>
          <a:custGeom>
            <a:avLst/>
            <a:gdLst/>
            <a:ahLst/>
            <a:cxnLst/>
            <a:rect l="l" t="t" r="r" b="b"/>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b="0" i="0" u="none" strike="noStrike" cap="none">
              <a:solidFill>
                <a:srgbClr val="295269"/>
              </a:solidFill>
              <a:latin typeface="Dosis"/>
              <a:ea typeface="Dosis"/>
              <a:cs typeface="Dosis"/>
              <a:sym typeface="Dosis"/>
            </a:endParaRPr>
          </a:p>
        </p:txBody>
      </p:sp>
      <p:sp>
        <p:nvSpPr>
          <p:cNvPr id="122" name="Google Shape;122;p25"/>
          <p:cNvSpPr/>
          <p:nvPr/>
        </p:nvSpPr>
        <p:spPr>
          <a:xfrm>
            <a:off x="4718025" y="3524088"/>
            <a:ext cx="1834619" cy="227610"/>
          </a:xfrm>
          <a:custGeom>
            <a:avLst/>
            <a:gdLst/>
            <a:ahLst/>
            <a:cxnLst/>
            <a:rect l="l" t="t" r="r" b="b"/>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000" b="0" i="0" u="none" strike="noStrike" cap="none">
                <a:solidFill>
                  <a:srgbClr val="FA726E"/>
                </a:solidFill>
                <a:latin typeface="Dosis"/>
                <a:ea typeface="Dosis"/>
                <a:cs typeface="Dosis"/>
                <a:sym typeface="Dosis"/>
              </a:rPr>
              <a:t>Cons</a:t>
            </a:r>
            <a:endParaRPr sz="1000" b="0" i="0" u="none" strike="noStrike" cap="none">
              <a:solidFill>
                <a:srgbClr val="FA726E"/>
              </a:solidFill>
              <a:latin typeface="Dosis"/>
              <a:ea typeface="Dosis"/>
              <a:cs typeface="Dosis"/>
              <a:sym typeface="Dosis"/>
            </a:endParaRPr>
          </a:p>
        </p:txBody>
      </p:sp>
      <p:cxnSp>
        <p:nvCxnSpPr>
          <p:cNvPr id="123" name="Google Shape;123;p25"/>
          <p:cNvCxnSpPr/>
          <p:nvPr/>
        </p:nvCxnSpPr>
        <p:spPr>
          <a:xfrm>
            <a:off x="4725435" y="3799191"/>
            <a:ext cx="1819800" cy="0"/>
          </a:xfrm>
          <a:prstGeom prst="straightConnector1">
            <a:avLst/>
          </a:prstGeom>
          <a:noFill/>
          <a:ln w="9525" cap="rnd" cmpd="sng">
            <a:solidFill>
              <a:srgbClr val="BCBEC0"/>
            </a:solidFill>
            <a:prstDash val="solid"/>
            <a:miter lim="8000"/>
            <a:headEnd type="none" w="sm" len="sm"/>
            <a:tailEnd type="none" w="sm" len="sm"/>
          </a:ln>
        </p:spPr>
      </p:cxnSp>
      <p:sp>
        <p:nvSpPr>
          <p:cNvPr id="124" name="Google Shape;124;p25"/>
          <p:cNvSpPr/>
          <p:nvPr/>
        </p:nvSpPr>
        <p:spPr>
          <a:xfrm>
            <a:off x="4718025" y="3870120"/>
            <a:ext cx="1834619" cy="848772"/>
          </a:xfrm>
          <a:custGeom>
            <a:avLst/>
            <a:gdLst/>
            <a:ahLst/>
            <a:cxnLst/>
            <a:rect l="l" t="t" r="r" b="b"/>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b="0" i="0" u="none" strike="noStrike" cap="none">
              <a:solidFill>
                <a:srgbClr val="295269"/>
              </a:solidFill>
              <a:latin typeface="Dosis"/>
              <a:ea typeface="Dosis"/>
              <a:cs typeface="Dosis"/>
              <a:sym typeface="Dosis"/>
            </a:endParaRPr>
          </a:p>
        </p:txBody>
      </p:sp>
      <p:sp>
        <p:nvSpPr>
          <p:cNvPr id="125" name="Google Shape;125;p25"/>
          <p:cNvSpPr/>
          <p:nvPr/>
        </p:nvSpPr>
        <p:spPr>
          <a:xfrm>
            <a:off x="6816375" y="3524088"/>
            <a:ext cx="1834619" cy="227610"/>
          </a:xfrm>
          <a:custGeom>
            <a:avLst/>
            <a:gdLst/>
            <a:ahLst/>
            <a:cxnLst/>
            <a:rect l="l" t="t" r="r" b="b"/>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000" b="0" i="0" u="none" strike="noStrike" cap="none">
                <a:solidFill>
                  <a:srgbClr val="FA726E"/>
                </a:solidFill>
                <a:latin typeface="Dosis"/>
                <a:ea typeface="Dosis"/>
                <a:cs typeface="Dosis"/>
                <a:sym typeface="Dosis"/>
              </a:rPr>
              <a:t>Cons</a:t>
            </a:r>
            <a:endParaRPr sz="1000" b="0" i="0" u="none" strike="noStrike" cap="none">
              <a:solidFill>
                <a:srgbClr val="FA726E"/>
              </a:solidFill>
              <a:latin typeface="Dosis"/>
              <a:ea typeface="Dosis"/>
              <a:cs typeface="Dosis"/>
              <a:sym typeface="Dosis"/>
            </a:endParaRPr>
          </a:p>
        </p:txBody>
      </p:sp>
      <p:cxnSp>
        <p:nvCxnSpPr>
          <p:cNvPr id="126" name="Google Shape;126;p25"/>
          <p:cNvCxnSpPr/>
          <p:nvPr/>
        </p:nvCxnSpPr>
        <p:spPr>
          <a:xfrm>
            <a:off x="6816373" y="3799191"/>
            <a:ext cx="1819800" cy="0"/>
          </a:xfrm>
          <a:prstGeom prst="straightConnector1">
            <a:avLst/>
          </a:prstGeom>
          <a:noFill/>
          <a:ln w="9525" cap="rnd" cmpd="sng">
            <a:solidFill>
              <a:srgbClr val="BCBEC0"/>
            </a:solidFill>
            <a:prstDash val="solid"/>
            <a:miter lim="8000"/>
            <a:headEnd type="none" w="sm" len="sm"/>
            <a:tailEnd type="none" w="sm" len="sm"/>
          </a:ln>
        </p:spPr>
      </p:cxnSp>
      <p:sp>
        <p:nvSpPr>
          <p:cNvPr id="127" name="Google Shape;127;p25"/>
          <p:cNvSpPr/>
          <p:nvPr/>
        </p:nvSpPr>
        <p:spPr>
          <a:xfrm>
            <a:off x="6816375" y="3870120"/>
            <a:ext cx="1834619" cy="848772"/>
          </a:xfrm>
          <a:custGeom>
            <a:avLst/>
            <a:gdLst/>
            <a:ahLst/>
            <a:cxnLst/>
            <a:rect l="l" t="t" r="r" b="b"/>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b="0" i="0" u="none" strike="noStrike" cap="none">
              <a:solidFill>
                <a:srgbClr val="295269"/>
              </a:solidFill>
              <a:latin typeface="Dosis"/>
              <a:ea typeface="Dosis"/>
              <a:cs typeface="Dosis"/>
              <a:sym typeface="Dosis"/>
            </a:endParaRPr>
          </a:p>
        </p:txBody>
      </p:sp>
      <p:pic>
        <p:nvPicPr>
          <p:cNvPr id="128" name="Google Shape;128;p25"/>
          <p:cNvPicPr preferRelativeResize="0"/>
          <p:nvPr/>
        </p:nvPicPr>
        <p:blipFill rotWithShape="1">
          <a:blip r:embed="rId2">
            <a:alphaModFix/>
          </a:blip>
          <a:srcRect b="50337"/>
          <a:stretch/>
        </p:blipFill>
        <p:spPr>
          <a:xfrm>
            <a:off x="2619675" y="1109125"/>
            <a:ext cx="1819800" cy="684725"/>
          </a:xfrm>
          <a:prstGeom prst="rect">
            <a:avLst/>
          </a:prstGeom>
          <a:noFill/>
          <a:ln>
            <a:noFill/>
          </a:ln>
        </p:spPr>
      </p:pic>
      <p:pic>
        <p:nvPicPr>
          <p:cNvPr id="129" name="Google Shape;129;p25"/>
          <p:cNvPicPr preferRelativeResize="0"/>
          <p:nvPr/>
        </p:nvPicPr>
        <p:blipFill rotWithShape="1">
          <a:blip r:embed="rId2">
            <a:alphaModFix/>
          </a:blip>
          <a:srcRect b="50337"/>
          <a:stretch/>
        </p:blipFill>
        <p:spPr>
          <a:xfrm>
            <a:off x="4710563" y="1109125"/>
            <a:ext cx="1819800" cy="684725"/>
          </a:xfrm>
          <a:prstGeom prst="rect">
            <a:avLst/>
          </a:prstGeom>
          <a:noFill/>
          <a:ln>
            <a:noFill/>
          </a:ln>
        </p:spPr>
      </p:pic>
      <p:pic>
        <p:nvPicPr>
          <p:cNvPr id="130" name="Google Shape;130;p25"/>
          <p:cNvPicPr preferRelativeResize="0"/>
          <p:nvPr/>
        </p:nvPicPr>
        <p:blipFill rotWithShape="1">
          <a:blip r:embed="rId2">
            <a:alphaModFix/>
          </a:blip>
          <a:srcRect b="50337"/>
          <a:stretch/>
        </p:blipFill>
        <p:spPr>
          <a:xfrm>
            <a:off x="6823788" y="1109125"/>
            <a:ext cx="1819800" cy="684725"/>
          </a:xfrm>
          <a:prstGeom prst="rect">
            <a:avLst/>
          </a:prstGeom>
          <a:noFill/>
          <a:ln>
            <a:noFill/>
          </a:ln>
        </p:spPr>
      </p:pic>
      <p:sp>
        <p:nvSpPr>
          <p:cNvPr id="131" name="Google Shape;131;p25"/>
          <p:cNvSpPr/>
          <p:nvPr/>
        </p:nvSpPr>
        <p:spPr>
          <a:xfrm>
            <a:off x="536150" y="557454"/>
            <a:ext cx="1834619" cy="293544"/>
          </a:xfrm>
          <a:custGeom>
            <a:avLst/>
            <a:gdLst/>
            <a:ahLst/>
            <a:cxnLst/>
            <a:rect l="l" t="t" r="r" b="b"/>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400"/>
              <a:buFont typeface="Arial"/>
              <a:buNone/>
            </a:pPr>
            <a:r>
              <a:rPr lang="en" sz="1400" b="0" i="0" u="none" strike="noStrike" cap="none">
                <a:solidFill>
                  <a:srgbClr val="295269"/>
                </a:solidFill>
                <a:latin typeface="Dosis"/>
                <a:ea typeface="Dosis"/>
                <a:cs typeface="Dosis"/>
                <a:sym typeface="Dosis"/>
              </a:rPr>
              <a:t>Model A</a:t>
            </a:r>
            <a:endParaRPr sz="1400" b="0" i="0" u="none" strike="noStrike" cap="none">
              <a:solidFill>
                <a:srgbClr val="295269"/>
              </a:solidFill>
              <a:latin typeface="Dosis"/>
              <a:ea typeface="Dosis"/>
              <a:cs typeface="Dosis"/>
              <a:sym typeface="Dosis"/>
            </a:endParaRPr>
          </a:p>
        </p:txBody>
      </p:sp>
      <p:sp>
        <p:nvSpPr>
          <p:cNvPr id="132" name="Google Shape;132;p25"/>
          <p:cNvSpPr/>
          <p:nvPr/>
        </p:nvSpPr>
        <p:spPr>
          <a:xfrm>
            <a:off x="2619675" y="557454"/>
            <a:ext cx="1834619" cy="293544"/>
          </a:xfrm>
          <a:custGeom>
            <a:avLst/>
            <a:gdLst/>
            <a:ahLst/>
            <a:cxnLst/>
            <a:rect l="l" t="t" r="r" b="b"/>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400"/>
              <a:buFont typeface="Arial"/>
              <a:buNone/>
            </a:pPr>
            <a:r>
              <a:rPr lang="en" sz="1400" b="0" i="0" u="none" strike="noStrike" cap="none">
                <a:solidFill>
                  <a:srgbClr val="295269"/>
                </a:solidFill>
                <a:latin typeface="Dosis"/>
                <a:ea typeface="Dosis"/>
                <a:cs typeface="Dosis"/>
                <a:sym typeface="Dosis"/>
              </a:rPr>
              <a:t>Model B</a:t>
            </a:r>
            <a:endParaRPr sz="1400" b="0" i="0" u="none" strike="noStrike" cap="none">
              <a:solidFill>
                <a:srgbClr val="295269"/>
              </a:solidFill>
              <a:latin typeface="Dosis"/>
              <a:ea typeface="Dosis"/>
              <a:cs typeface="Dosis"/>
              <a:sym typeface="Dosis"/>
            </a:endParaRPr>
          </a:p>
        </p:txBody>
      </p:sp>
      <p:sp>
        <p:nvSpPr>
          <p:cNvPr id="133" name="Google Shape;133;p25"/>
          <p:cNvSpPr/>
          <p:nvPr/>
        </p:nvSpPr>
        <p:spPr>
          <a:xfrm>
            <a:off x="6801475" y="557454"/>
            <a:ext cx="1834619" cy="293544"/>
          </a:xfrm>
          <a:custGeom>
            <a:avLst/>
            <a:gdLst/>
            <a:ahLst/>
            <a:cxnLst/>
            <a:rect l="l" t="t" r="r" b="b"/>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400"/>
              <a:buFont typeface="Arial"/>
              <a:buNone/>
            </a:pPr>
            <a:r>
              <a:rPr lang="en" sz="1400" b="0" i="0" u="none" strike="noStrike" cap="none">
                <a:solidFill>
                  <a:srgbClr val="295269"/>
                </a:solidFill>
                <a:latin typeface="Dosis"/>
                <a:ea typeface="Dosis"/>
                <a:cs typeface="Dosis"/>
                <a:sym typeface="Dosis"/>
              </a:rPr>
              <a:t>Model D</a:t>
            </a:r>
            <a:endParaRPr sz="1400" b="0" i="0" u="none" strike="noStrike" cap="none">
              <a:solidFill>
                <a:srgbClr val="295269"/>
              </a:solidFill>
              <a:latin typeface="Dosis"/>
              <a:ea typeface="Dosis"/>
              <a:cs typeface="Dosis"/>
              <a:sym typeface="Dosis"/>
            </a:endParaRPr>
          </a:p>
        </p:txBody>
      </p:sp>
      <p:sp>
        <p:nvSpPr>
          <p:cNvPr id="134" name="Google Shape;134;p25"/>
          <p:cNvSpPr/>
          <p:nvPr/>
        </p:nvSpPr>
        <p:spPr>
          <a:xfrm>
            <a:off x="4717950" y="557454"/>
            <a:ext cx="1834619" cy="293544"/>
          </a:xfrm>
          <a:custGeom>
            <a:avLst/>
            <a:gdLst/>
            <a:ahLst/>
            <a:cxnLst/>
            <a:rect l="l" t="t" r="r" b="b"/>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400"/>
              <a:buFont typeface="Arial"/>
              <a:buNone/>
            </a:pPr>
            <a:r>
              <a:rPr lang="en" sz="1400" b="0" i="0" u="none" strike="noStrike" cap="none">
                <a:solidFill>
                  <a:srgbClr val="295269"/>
                </a:solidFill>
                <a:latin typeface="Dosis"/>
                <a:ea typeface="Dosis"/>
                <a:cs typeface="Dosis"/>
                <a:sym typeface="Dosis"/>
              </a:rPr>
              <a:t>Model C</a:t>
            </a:r>
            <a:endParaRPr sz="1400" b="0" i="0" u="none" strike="noStrike" cap="none">
              <a:solidFill>
                <a:srgbClr val="295269"/>
              </a:solidFill>
              <a:latin typeface="Dosis"/>
              <a:ea typeface="Dosis"/>
              <a:cs typeface="Dosis"/>
              <a:sym typeface="Dosis"/>
            </a:endParaRPr>
          </a:p>
        </p:txBody>
      </p:sp>
      <p:cxnSp>
        <p:nvCxnSpPr>
          <p:cNvPr id="135" name="Google Shape;135;p25"/>
          <p:cNvCxnSpPr/>
          <p:nvPr/>
        </p:nvCxnSpPr>
        <p:spPr>
          <a:xfrm>
            <a:off x="536148" y="935240"/>
            <a:ext cx="1819800" cy="0"/>
          </a:xfrm>
          <a:prstGeom prst="straightConnector1">
            <a:avLst/>
          </a:prstGeom>
          <a:noFill/>
          <a:ln w="9525" cap="rnd" cmpd="sng">
            <a:solidFill>
              <a:srgbClr val="BCBEC0"/>
            </a:solidFill>
            <a:prstDash val="solid"/>
            <a:miter lim="8000"/>
            <a:headEnd type="none" w="sm" len="sm"/>
            <a:tailEnd type="none" w="sm" len="sm"/>
          </a:ln>
        </p:spPr>
      </p:cxnSp>
      <p:cxnSp>
        <p:nvCxnSpPr>
          <p:cNvPr id="136" name="Google Shape;136;p25"/>
          <p:cNvCxnSpPr/>
          <p:nvPr/>
        </p:nvCxnSpPr>
        <p:spPr>
          <a:xfrm>
            <a:off x="2619673" y="935241"/>
            <a:ext cx="1819800" cy="0"/>
          </a:xfrm>
          <a:prstGeom prst="straightConnector1">
            <a:avLst/>
          </a:prstGeom>
          <a:noFill/>
          <a:ln w="9525" cap="rnd" cmpd="sng">
            <a:solidFill>
              <a:srgbClr val="BCBEC0"/>
            </a:solidFill>
            <a:prstDash val="solid"/>
            <a:miter lim="8000"/>
            <a:headEnd type="none" w="sm" len="sm"/>
            <a:tailEnd type="none" w="sm" len="sm"/>
          </a:ln>
        </p:spPr>
      </p:cxnSp>
      <p:cxnSp>
        <p:nvCxnSpPr>
          <p:cNvPr id="137" name="Google Shape;137;p25"/>
          <p:cNvCxnSpPr/>
          <p:nvPr/>
        </p:nvCxnSpPr>
        <p:spPr>
          <a:xfrm>
            <a:off x="4725435" y="935241"/>
            <a:ext cx="1819800" cy="0"/>
          </a:xfrm>
          <a:prstGeom prst="straightConnector1">
            <a:avLst/>
          </a:prstGeom>
          <a:noFill/>
          <a:ln w="9525" cap="rnd" cmpd="sng">
            <a:solidFill>
              <a:srgbClr val="BCBEC0"/>
            </a:solidFill>
            <a:prstDash val="solid"/>
            <a:miter lim="8000"/>
            <a:headEnd type="none" w="sm" len="sm"/>
            <a:tailEnd type="none" w="sm" len="sm"/>
          </a:ln>
        </p:spPr>
      </p:cxnSp>
      <p:cxnSp>
        <p:nvCxnSpPr>
          <p:cNvPr id="138" name="Google Shape;138;p25"/>
          <p:cNvCxnSpPr/>
          <p:nvPr/>
        </p:nvCxnSpPr>
        <p:spPr>
          <a:xfrm>
            <a:off x="6816373" y="935241"/>
            <a:ext cx="1819800" cy="0"/>
          </a:xfrm>
          <a:prstGeom prst="straightConnector1">
            <a:avLst/>
          </a:prstGeom>
          <a:noFill/>
          <a:ln w="9525" cap="rnd" cmpd="sng">
            <a:solidFill>
              <a:srgbClr val="BCBEC0"/>
            </a:solidFill>
            <a:prstDash val="solid"/>
            <a:miter lim="8000"/>
            <a:headEnd type="none" w="sm" len="sm"/>
            <a:tailEnd type="none" w="sm" len="sm"/>
          </a:ln>
        </p:spPr>
      </p:cxn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oxes Slide">
  <p:cSld name="CUSTOM_19">
    <p:spTree>
      <p:nvGrpSpPr>
        <p:cNvPr id="1" name="Shape 139"/>
        <p:cNvGrpSpPr/>
        <p:nvPr/>
      </p:nvGrpSpPr>
      <p:grpSpPr>
        <a:xfrm>
          <a:off x="0" y="0"/>
          <a:ext cx="0" cy="0"/>
          <a:chOff x="0" y="0"/>
          <a:chExt cx="0" cy="0"/>
        </a:xfrm>
      </p:grpSpPr>
      <p:pic>
        <p:nvPicPr>
          <p:cNvPr id="140" name="Google Shape;140;p26"/>
          <p:cNvPicPr preferRelativeResize="0"/>
          <p:nvPr/>
        </p:nvPicPr>
        <p:blipFill rotWithShape="1">
          <a:blip r:embed="rId2">
            <a:alphaModFix/>
          </a:blip>
          <a:srcRect/>
          <a:stretch/>
        </p:blipFill>
        <p:spPr>
          <a:xfrm>
            <a:off x="457359" y="1347812"/>
            <a:ext cx="2434455" cy="2447850"/>
          </a:xfrm>
          <a:prstGeom prst="rect">
            <a:avLst/>
          </a:prstGeom>
          <a:noFill/>
          <a:ln>
            <a:noFill/>
          </a:ln>
        </p:spPr>
      </p:pic>
      <p:sp>
        <p:nvSpPr>
          <p:cNvPr id="141" name="Google Shape;141;p26"/>
          <p:cNvSpPr/>
          <p:nvPr/>
        </p:nvSpPr>
        <p:spPr>
          <a:xfrm>
            <a:off x="457359" y="1347812"/>
            <a:ext cx="2434482" cy="2447869"/>
          </a:xfrm>
          <a:custGeom>
            <a:avLst/>
            <a:gdLst/>
            <a:ahLst/>
            <a:cxnLst/>
            <a:rect l="l" t="t" r="r" b="b"/>
            <a:pathLst>
              <a:path w="21600" h="21599" extrusionOk="0">
                <a:moveTo>
                  <a:pt x="0" y="0"/>
                </a:moveTo>
                <a:lnTo>
                  <a:pt x="21600" y="0"/>
                </a:lnTo>
                <a:lnTo>
                  <a:pt x="21600" y="21599"/>
                </a:lnTo>
                <a:lnTo>
                  <a:pt x="0" y="21599"/>
                </a:lnTo>
                <a:lnTo>
                  <a:pt x="0" y="0"/>
                </a:lnTo>
                <a:close/>
              </a:path>
            </a:pathLst>
          </a:custGeom>
          <a:noFill/>
          <a:ln w="9525" cap="flat" cmpd="sng">
            <a:solidFill>
              <a:srgbClr val="295269"/>
            </a:solidFill>
            <a:prstDash val="dash"/>
            <a:miter lim="8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Arial"/>
              <a:ea typeface="Arial"/>
              <a:cs typeface="Arial"/>
              <a:sym typeface="Arial"/>
            </a:endParaRPr>
          </a:p>
        </p:txBody>
      </p:sp>
      <p:sp>
        <p:nvSpPr>
          <p:cNvPr id="142" name="Google Shape;142;p26"/>
          <p:cNvSpPr/>
          <p:nvPr/>
        </p:nvSpPr>
        <p:spPr>
          <a:xfrm>
            <a:off x="585722" y="1522982"/>
            <a:ext cx="2177712" cy="299160"/>
          </a:xfrm>
          <a:custGeom>
            <a:avLst/>
            <a:gdLst/>
            <a:ahLst/>
            <a:cxnLst/>
            <a:rect l="l" t="t" r="r" b="b"/>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295269"/>
              </a:buClr>
              <a:buSzPts val="1600"/>
              <a:buFont typeface="Arial"/>
              <a:buNone/>
            </a:pPr>
            <a:r>
              <a:rPr lang="en" sz="1600" b="0" i="0" u="none" strike="noStrike" cap="none">
                <a:solidFill>
                  <a:srgbClr val="295269"/>
                </a:solidFill>
                <a:latin typeface="Dosis"/>
                <a:ea typeface="Dosis"/>
                <a:cs typeface="Dosis"/>
                <a:sym typeface="Dosis"/>
              </a:rPr>
              <a:t>BOX TITLE</a:t>
            </a:r>
            <a:endParaRPr sz="1600" b="0" i="0" u="none" strike="noStrike" cap="none">
              <a:solidFill>
                <a:srgbClr val="000000"/>
              </a:solidFill>
              <a:latin typeface="Dosis"/>
              <a:ea typeface="Dosis"/>
              <a:cs typeface="Dosis"/>
              <a:sym typeface="Dosis"/>
            </a:endParaRPr>
          </a:p>
        </p:txBody>
      </p:sp>
      <p:cxnSp>
        <p:nvCxnSpPr>
          <p:cNvPr id="143" name="Google Shape;143;p26"/>
          <p:cNvCxnSpPr/>
          <p:nvPr/>
        </p:nvCxnSpPr>
        <p:spPr>
          <a:xfrm>
            <a:off x="627023" y="1961728"/>
            <a:ext cx="2095200" cy="0"/>
          </a:xfrm>
          <a:prstGeom prst="straightConnector1">
            <a:avLst/>
          </a:prstGeom>
          <a:noFill/>
          <a:ln w="9525" cap="rnd" cmpd="sng">
            <a:solidFill>
              <a:srgbClr val="E6E7E8"/>
            </a:solidFill>
            <a:prstDash val="solid"/>
            <a:miter lim="8000"/>
            <a:headEnd type="none" w="sm" len="sm"/>
            <a:tailEnd type="none" w="sm" len="sm"/>
          </a:ln>
        </p:spPr>
      </p:cxnSp>
      <p:sp>
        <p:nvSpPr>
          <p:cNvPr id="144" name="Google Shape;144;p26"/>
          <p:cNvSpPr/>
          <p:nvPr/>
        </p:nvSpPr>
        <p:spPr>
          <a:xfrm>
            <a:off x="641533" y="2167111"/>
            <a:ext cx="2066106" cy="1378502"/>
          </a:xfrm>
          <a:custGeom>
            <a:avLst/>
            <a:gdLst/>
            <a:ahLst/>
            <a:cxnLst/>
            <a:rect l="l" t="t" r="r" b="b"/>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20000"/>
              </a:lnSpc>
              <a:spcBef>
                <a:spcPts val="0"/>
              </a:spcBef>
              <a:spcAft>
                <a:spcPts val="0"/>
              </a:spcAft>
              <a:buClr>
                <a:srgbClr val="295269"/>
              </a:buClr>
              <a:buSzPts val="1100"/>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endParaRPr sz="1000" b="0" i="0" u="none" strike="noStrike" cap="none">
              <a:solidFill>
                <a:srgbClr val="000000"/>
              </a:solidFill>
              <a:latin typeface="Dosis"/>
              <a:ea typeface="Dosis"/>
              <a:cs typeface="Dosis"/>
              <a:sym typeface="Dosis"/>
            </a:endParaRPr>
          </a:p>
        </p:txBody>
      </p:sp>
      <p:pic>
        <p:nvPicPr>
          <p:cNvPr id="145" name="Google Shape;145;p26"/>
          <p:cNvPicPr preferRelativeResize="0"/>
          <p:nvPr/>
        </p:nvPicPr>
        <p:blipFill rotWithShape="1">
          <a:blip r:embed="rId2">
            <a:alphaModFix/>
          </a:blip>
          <a:srcRect/>
          <a:stretch/>
        </p:blipFill>
        <p:spPr>
          <a:xfrm>
            <a:off x="3354758" y="1347812"/>
            <a:ext cx="2434455" cy="2447850"/>
          </a:xfrm>
          <a:prstGeom prst="rect">
            <a:avLst/>
          </a:prstGeom>
          <a:noFill/>
          <a:ln>
            <a:noFill/>
          </a:ln>
        </p:spPr>
      </p:pic>
      <p:sp>
        <p:nvSpPr>
          <p:cNvPr id="146" name="Google Shape;146;p26"/>
          <p:cNvSpPr/>
          <p:nvPr/>
        </p:nvSpPr>
        <p:spPr>
          <a:xfrm>
            <a:off x="3354758" y="1347812"/>
            <a:ext cx="2434482" cy="2447869"/>
          </a:xfrm>
          <a:custGeom>
            <a:avLst/>
            <a:gdLst/>
            <a:ahLst/>
            <a:cxnLst/>
            <a:rect l="l" t="t" r="r" b="b"/>
            <a:pathLst>
              <a:path w="21600" h="21599" extrusionOk="0">
                <a:moveTo>
                  <a:pt x="0" y="0"/>
                </a:moveTo>
                <a:lnTo>
                  <a:pt x="21600" y="0"/>
                </a:lnTo>
                <a:lnTo>
                  <a:pt x="21600" y="21599"/>
                </a:lnTo>
                <a:lnTo>
                  <a:pt x="0" y="21599"/>
                </a:lnTo>
                <a:lnTo>
                  <a:pt x="0" y="0"/>
                </a:lnTo>
                <a:close/>
              </a:path>
            </a:pathLst>
          </a:custGeom>
          <a:noFill/>
          <a:ln w="9525" cap="flat" cmpd="sng">
            <a:solidFill>
              <a:srgbClr val="295269"/>
            </a:solidFill>
            <a:prstDash val="dash"/>
            <a:miter lim="8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Arial"/>
              <a:ea typeface="Arial"/>
              <a:cs typeface="Arial"/>
              <a:sym typeface="Arial"/>
            </a:endParaRPr>
          </a:p>
        </p:txBody>
      </p:sp>
      <p:sp>
        <p:nvSpPr>
          <p:cNvPr id="147" name="Google Shape;147;p26"/>
          <p:cNvSpPr/>
          <p:nvPr/>
        </p:nvSpPr>
        <p:spPr>
          <a:xfrm>
            <a:off x="3483123" y="1522982"/>
            <a:ext cx="2177712" cy="299160"/>
          </a:xfrm>
          <a:custGeom>
            <a:avLst/>
            <a:gdLst/>
            <a:ahLst/>
            <a:cxnLst/>
            <a:rect l="l" t="t" r="r" b="b"/>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295269"/>
              </a:buClr>
              <a:buSzPts val="1600"/>
              <a:buFont typeface="Arial"/>
              <a:buNone/>
            </a:pPr>
            <a:r>
              <a:rPr lang="en" sz="1600" b="0" i="0" u="none" strike="noStrike" cap="none">
                <a:solidFill>
                  <a:srgbClr val="295269"/>
                </a:solidFill>
                <a:latin typeface="Dosis"/>
                <a:ea typeface="Dosis"/>
                <a:cs typeface="Dosis"/>
                <a:sym typeface="Dosis"/>
              </a:rPr>
              <a:t>BOX TITLE</a:t>
            </a:r>
            <a:endParaRPr sz="1600" b="0" i="0" u="none" strike="noStrike" cap="none">
              <a:solidFill>
                <a:srgbClr val="000000"/>
              </a:solidFill>
              <a:latin typeface="Dosis"/>
              <a:ea typeface="Dosis"/>
              <a:cs typeface="Dosis"/>
              <a:sym typeface="Dosis"/>
            </a:endParaRPr>
          </a:p>
        </p:txBody>
      </p:sp>
      <p:cxnSp>
        <p:nvCxnSpPr>
          <p:cNvPr id="148" name="Google Shape;148;p26"/>
          <p:cNvCxnSpPr/>
          <p:nvPr/>
        </p:nvCxnSpPr>
        <p:spPr>
          <a:xfrm>
            <a:off x="3524422" y="1961728"/>
            <a:ext cx="2095200" cy="0"/>
          </a:xfrm>
          <a:prstGeom prst="straightConnector1">
            <a:avLst/>
          </a:prstGeom>
          <a:noFill/>
          <a:ln w="9525" cap="rnd" cmpd="sng">
            <a:solidFill>
              <a:srgbClr val="E6E7E8"/>
            </a:solidFill>
            <a:prstDash val="solid"/>
            <a:miter lim="8000"/>
            <a:headEnd type="none" w="sm" len="sm"/>
            <a:tailEnd type="none" w="sm" len="sm"/>
          </a:ln>
        </p:spPr>
      </p:cxnSp>
      <p:sp>
        <p:nvSpPr>
          <p:cNvPr id="149" name="Google Shape;149;p26"/>
          <p:cNvSpPr/>
          <p:nvPr/>
        </p:nvSpPr>
        <p:spPr>
          <a:xfrm>
            <a:off x="3538933" y="2167111"/>
            <a:ext cx="2066106" cy="1378502"/>
          </a:xfrm>
          <a:custGeom>
            <a:avLst/>
            <a:gdLst/>
            <a:ahLst/>
            <a:cxnLst/>
            <a:rect l="l" t="t" r="r" b="b"/>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20000"/>
              </a:lnSpc>
              <a:spcBef>
                <a:spcPts val="0"/>
              </a:spcBef>
              <a:spcAft>
                <a:spcPts val="0"/>
              </a:spcAft>
              <a:buClr>
                <a:srgbClr val="295269"/>
              </a:buClr>
              <a:buSzPts val="1100"/>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endParaRPr sz="1000" b="0" i="0" u="none" strike="noStrike" cap="none">
              <a:solidFill>
                <a:srgbClr val="000000"/>
              </a:solidFill>
              <a:latin typeface="Dosis"/>
              <a:ea typeface="Dosis"/>
              <a:cs typeface="Dosis"/>
              <a:sym typeface="Dosis"/>
            </a:endParaRPr>
          </a:p>
        </p:txBody>
      </p:sp>
      <p:pic>
        <p:nvPicPr>
          <p:cNvPr id="150" name="Google Shape;150;p26"/>
          <p:cNvPicPr preferRelativeResize="0"/>
          <p:nvPr/>
        </p:nvPicPr>
        <p:blipFill rotWithShape="1">
          <a:blip r:embed="rId2">
            <a:alphaModFix/>
          </a:blip>
          <a:srcRect/>
          <a:stretch/>
        </p:blipFill>
        <p:spPr>
          <a:xfrm>
            <a:off x="6252158" y="1347812"/>
            <a:ext cx="2434455" cy="2447850"/>
          </a:xfrm>
          <a:prstGeom prst="rect">
            <a:avLst/>
          </a:prstGeom>
          <a:noFill/>
          <a:ln>
            <a:noFill/>
          </a:ln>
        </p:spPr>
      </p:pic>
      <p:sp>
        <p:nvSpPr>
          <p:cNvPr id="151" name="Google Shape;151;p26"/>
          <p:cNvSpPr/>
          <p:nvPr/>
        </p:nvSpPr>
        <p:spPr>
          <a:xfrm>
            <a:off x="6252158" y="1347812"/>
            <a:ext cx="2434482" cy="2447869"/>
          </a:xfrm>
          <a:custGeom>
            <a:avLst/>
            <a:gdLst/>
            <a:ahLst/>
            <a:cxnLst/>
            <a:rect l="l" t="t" r="r" b="b"/>
            <a:pathLst>
              <a:path w="21600" h="21599" extrusionOk="0">
                <a:moveTo>
                  <a:pt x="0" y="0"/>
                </a:moveTo>
                <a:lnTo>
                  <a:pt x="21600" y="0"/>
                </a:lnTo>
                <a:lnTo>
                  <a:pt x="21600" y="21599"/>
                </a:lnTo>
                <a:lnTo>
                  <a:pt x="0" y="21599"/>
                </a:lnTo>
                <a:lnTo>
                  <a:pt x="0" y="0"/>
                </a:lnTo>
                <a:close/>
              </a:path>
            </a:pathLst>
          </a:custGeom>
          <a:noFill/>
          <a:ln w="9525" cap="flat" cmpd="sng">
            <a:solidFill>
              <a:srgbClr val="295269"/>
            </a:solidFill>
            <a:prstDash val="dash"/>
            <a:miter lim="8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Arial"/>
              <a:ea typeface="Arial"/>
              <a:cs typeface="Arial"/>
              <a:sym typeface="Arial"/>
            </a:endParaRPr>
          </a:p>
        </p:txBody>
      </p:sp>
      <p:sp>
        <p:nvSpPr>
          <p:cNvPr id="152" name="Google Shape;152;p26"/>
          <p:cNvSpPr/>
          <p:nvPr/>
        </p:nvSpPr>
        <p:spPr>
          <a:xfrm>
            <a:off x="6380522" y="1522982"/>
            <a:ext cx="2177712" cy="299160"/>
          </a:xfrm>
          <a:custGeom>
            <a:avLst/>
            <a:gdLst/>
            <a:ahLst/>
            <a:cxnLst/>
            <a:rect l="l" t="t" r="r" b="b"/>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295269"/>
              </a:buClr>
              <a:buSzPts val="1600"/>
              <a:buFont typeface="Arial"/>
              <a:buNone/>
            </a:pPr>
            <a:r>
              <a:rPr lang="en" sz="1600" b="0" i="0" u="none" strike="noStrike" cap="none">
                <a:solidFill>
                  <a:srgbClr val="295269"/>
                </a:solidFill>
                <a:latin typeface="Dosis"/>
                <a:ea typeface="Dosis"/>
                <a:cs typeface="Dosis"/>
                <a:sym typeface="Dosis"/>
              </a:rPr>
              <a:t>BOX TITLE</a:t>
            </a:r>
            <a:endParaRPr sz="1600" b="0" i="0" u="none" strike="noStrike" cap="none">
              <a:solidFill>
                <a:srgbClr val="000000"/>
              </a:solidFill>
              <a:latin typeface="Dosis"/>
              <a:ea typeface="Dosis"/>
              <a:cs typeface="Dosis"/>
              <a:sym typeface="Dosis"/>
            </a:endParaRPr>
          </a:p>
        </p:txBody>
      </p:sp>
      <p:cxnSp>
        <p:nvCxnSpPr>
          <p:cNvPr id="153" name="Google Shape;153;p26"/>
          <p:cNvCxnSpPr/>
          <p:nvPr/>
        </p:nvCxnSpPr>
        <p:spPr>
          <a:xfrm>
            <a:off x="6421822" y="1961728"/>
            <a:ext cx="2095200" cy="0"/>
          </a:xfrm>
          <a:prstGeom prst="straightConnector1">
            <a:avLst/>
          </a:prstGeom>
          <a:noFill/>
          <a:ln w="9525" cap="rnd" cmpd="sng">
            <a:solidFill>
              <a:srgbClr val="E6E7E8"/>
            </a:solidFill>
            <a:prstDash val="solid"/>
            <a:miter lim="8000"/>
            <a:headEnd type="none" w="sm" len="sm"/>
            <a:tailEnd type="none" w="sm" len="sm"/>
          </a:ln>
        </p:spPr>
      </p:cxnSp>
      <p:sp>
        <p:nvSpPr>
          <p:cNvPr id="154" name="Google Shape;154;p26"/>
          <p:cNvSpPr/>
          <p:nvPr/>
        </p:nvSpPr>
        <p:spPr>
          <a:xfrm>
            <a:off x="6436332" y="2167111"/>
            <a:ext cx="2066106" cy="1378502"/>
          </a:xfrm>
          <a:custGeom>
            <a:avLst/>
            <a:gdLst/>
            <a:ahLst/>
            <a:cxnLst/>
            <a:rect l="l" t="t" r="r" b="b"/>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20000"/>
              </a:lnSpc>
              <a:spcBef>
                <a:spcPts val="0"/>
              </a:spcBef>
              <a:spcAft>
                <a:spcPts val="0"/>
              </a:spcAft>
              <a:buClr>
                <a:srgbClr val="295269"/>
              </a:buClr>
              <a:buSzPts val="1100"/>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endParaRPr sz="1000" b="0" i="0" u="none" strike="noStrike" cap="none">
              <a:solidFill>
                <a:srgbClr val="000000"/>
              </a:solidFill>
              <a:latin typeface="Dosis"/>
              <a:ea typeface="Dosis"/>
              <a:cs typeface="Dosis"/>
              <a:sym typeface="Dosis"/>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Single-Image Normal">
  <p:cSld name="CUSTOM_13">
    <p:spTree>
      <p:nvGrpSpPr>
        <p:cNvPr id="1" name="Shape 155"/>
        <p:cNvGrpSpPr/>
        <p:nvPr/>
      </p:nvGrpSpPr>
      <p:grpSpPr>
        <a:xfrm>
          <a:off x="0" y="0"/>
          <a:ext cx="0" cy="0"/>
          <a:chOff x="0" y="0"/>
          <a:chExt cx="0" cy="0"/>
        </a:xfrm>
      </p:grpSpPr>
      <p:sp>
        <p:nvSpPr>
          <p:cNvPr id="156" name="Google Shape;156;p27"/>
          <p:cNvSpPr/>
          <p:nvPr/>
        </p:nvSpPr>
        <p:spPr>
          <a:xfrm>
            <a:off x="6096000" y="0"/>
            <a:ext cx="3048000" cy="5143500"/>
          </a:xfrm>
          <a:prstGeom prst="rect">
            <a:avLst/>
          </a:prstGeom>
          <a:solidFill>
            <a:srgbClr val="E6E7E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 name="Google Shape;157;p27"/>
          <p:cNvSpPr txBox="1"/>
          <p:nvPr/>
        </p:nvSpPr>
        <p:spPr>
          <a:xfrm>
            <a:off x="6291250" y="280950"/>
            <a:ext cx="2562300" cy="1457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n" sz="2800" b="0" i="0" u="none" strike="noStrike" cap="none">
                <a:solidFill>
                  <a:srgbClr val="204056"/>
                </a:solidFill>
                <a:latin typeface="Dosis"/>
                <a:ea typeface="Dosis"/>
                <a:cs typeface="Dosis"/>
                <a:sym typeface="Dosis"/>
              </a:rPr>
              <a:t>Title, could be longer or more wordy</a:t>
            </a:r>
            <a:endParaRPr sz="2800" b="0" i="0" u="none" strike="noStrike" cap="none">
              <a:solidFill>
                <a:srgbClr val="204056"/>
              </a:solidFill>
              <a:latin typeface="Dosis"/>
              <a:ea typeface="Dosis"/>
              <a:cs typeface="Dosis"/>
              <a:sym typeface="Dosis"/>
            </a:endParaRPr>
          </a:p>
        </p:txBody>
      </p:sp>
      <p:sp>
        <p:nvSpPr>
          <p:cNvPr id="158" name="Google Shape;158;p27"/>
          <p:cNvSpPr txBox="1"/>
          <p:nvPr/>
        </p:nvSpPr>
        <p:spPr>
          <a:xfrm>
            <a:off x="6257950" y="1843050"/>
            <a:ext cx="2628900" cy="30195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1100"/>
              <a:buFont typeface="Arial"/>
              <a:buNone/>
            </a:pPr>
            <a:r>
              <a:rPr lang="en" sz="1100" b="1" i="0" u="none" strike="noStrike" cap="none">
                <a:solidFill>
                  <a:srgbClr val="204056"/>
                </a:solidFill>
                <a:latin typeface="Dosis"/>
                <a:ea typeface="Dosis"/>
                <a:cs typeface="Dosis"/>
                <a:sym typeface="Dosis"/>
              </a:rPr>
              <a:t>Commentary</a:t>
            </a:r>
            <a:endParaRPr sz="1100" b="1" i="0" u="none" strike="noStrike" cap="none">
              <a:solidFill>
                <a:srgbClr val="204056"/>
              </a:solidFill>
              <a:latin typeface="Dosis"/>
              <a:ea typeface="Dosis"/>
              <a:cs typeface="Dosis"/>
              <a:sym typeface="Dosis"/>
            </a:endParaRPr>
          </a:p>
          <a:p>
            <a:pPr marL="0" marR="0" lvl="0" indent="0" algn="l" rtl="0">
              <a:lnSpc>
                <a:spcPct val="115000"/>
              </a:lnSpc>
              <a:spcBef>
                <a:spcPts val="0"/>
              </a:spcBef>
              <a:spcAft>
                <a:spcPts val="0"/>
              </a:spcAft>
              <a:buClr>
                <a:srgbClr val="000000"/>
              </a:buClr>
              <a:buSzPts val="1100"/>
              <a:buFont typeface="Arial"/>
              <a:buNone/>
            </a:pPr>
            <a:r>
              <a:rPr lang="en" sz="1100" b="0" i="0" u="none" strike="noStrike" cap="none">
                <a:solidFill>
                  <a:srgbClr val="204056"/>
                </a:solidFill>
                <a:latin typeface="Dosis"/>
                <a:ea typeface="Dosis"/>
                <a:cs typeface="Dosis"/>
                <a:sym typeface="Dosis"/>
              </a:rPr>
              <a:t>Lorem ipsum dolor sit amet, consectetur adipiscing elit. Proin auctor odio eu ante egestas convallis. Etiam neque justo.</a:t>
            </a:r>
            <a:endParaRPr sz="1100" b="0" i="0" u="none" strike="noStrike" cap="none">
              <a:solidFill>
                <a:srgbClr val="204056"/>
              </a:solidFill>
              <a:latin typeface="Dosis"/>
              <a:ea typeface="Dosis"/>
              <a:cs typeface="Dosis"/>
              <a:sym typeface="Dosis"/>
            </a:endParaRPr>
          </a:p>
          <a:p>
            <a:pPr marL="0" marR="0" lvl="0" indent="0" algn="l" rtl="0">
              <a:lnSpc>
                <a:spcPct val="115000"/>
              </a:lnSpc>
              <a:spcBef>
                <a:spcPts val="0"/>
              </a:spcBef>
              <a:spcAft>
                <a:spcPts val="0"/>
              </a:spcAft>
              <a:buClr>
                <a:srgbClr val="000000"/>
              </a:buClr>
              <a:buSzPts val="1100"/>
              <a:buFont typeface="Arial"/>
              <a:buNone/>
            </a:pPr>
            <a:endParaRPr sz="1100" b="0" i="0" u="none" strike="noStrike" cap="none">
              <a:solidFill>
                <a:srgbClr val="204056"/>
              </a:solidFill>
              <a:latin typeface="Dosis"/>
              <a:ea typeface="Dosis"/>
              <a:cs typeface="Dosis"/>
              <a:sym typeface="Dosis"/>
            </a:endParaRPr>
          </a:p>
          <a:p>
            <a:pPr marL="0" marR="0" lvl="0" indent="0" algn="l" rtl="0">
              <a:lnSpc>
                <a:spcPct val="115000"/>
              </a:lnSpc>
              <a:spcBef>
                <a:spcPts val="0"/>
              </a:spcBef>
              <a:spcAft>
                <a:spcPts val="0"/>
              </a:spcAft>
              <a:buClr>
                <a:srgbClr val="000000"/>
              </a:buClr>
              <a:buSzPts val="1100"/>
              <a:buFont typeface="Arial"/>
              <a:buNone/>
            </a:pPr>
            <a:r>
              <a:rPr lang="en" sz="1100" b="1" i="0" u="none" strike="noStrike" cap="none">
                <a:solidFill>
                  <a:srgbClr val="204056"/>
                </a:solidFill>
                <a:latin typeface="Dosis"/>
                <a:ea typeface="Dosis"/>
                <a:cs typeface="Dosis"/>
                <a:sym typeface="Dosis"/>
              </a:rPr>
              <a:t>Trends</a:t>
            </a:r>
            <a:endParaRPr sz="1100" b="1" i="0" u="none" strike="noStrike" cap="none">
              <a:solidFill>
                <a:srgbClr val="204056"/>
              </a:solidFill>
              <a:latin typeface="Dosis"/>
              <a:ea typeface="Dosis"/>
              <a:cs typeface="Dosis"/>
              <a:sym typeface="Dosis"/>
            </a:endParaRPr>
          </a:p>
          <a:p>
            <a:pPr marL="0" marR="0" lvl="0" indent="0" algn="l" rtl="0">
              <a:lnSpc>
                <a:spcPct val="115000"/>
              </a:lnSpc>
              <a:spcBef>
                <a:spcPts val="0"/>
              </a:spcBef>
              <a:spcAft>
                <a:spcPts val="0"/>
              </a:spcAft>
              <a:buClr>
                <a:srgbClr val="000000"/>
              </a:buClr>
              <a:buSzPts val="1100"/>
              <a:buFont typeface="Arial"/>
              <a:buNone/>
            </a:pPr>
            <a:r>
              <a:rPr lang="en" sz="1100" b="0" i="0" u="none" strike="noStrike" cap="none">
                <a:solidFill>
                  <a:srgbClr val="204056"/>
                </a:solidFill>
                <a:latin typeface="Dosis"/>
                <a:ea typeface="Dosis"/>
                <a:cs typeface="Dosis"/>
                <a:sym typeface="Dosis"/>
              </a:rPr>
              <a:t>Lorem ipsum dolor sit amet, consectetur adipiscing elit. Proin auctor odio eu ante egestas convallis. Etiam neque justo.</a:t>
            </a:r>
            <a:endParaRPr sz="1100" b="0" i="0" u="none" strike="noStrike" cap="none">
              <a:solidFill>
                <a:srgbClr val="204056"/>
              </a:solidFill>
              <a:latin typeface="Dosis"/>
              <a:ea typeface="Dosis"/>
              <a:cs typeface="Dosis"/>
              <a:sym typeface="Dosis"/>
            </a:endParaRPr>
          </a:p>
          <a:p>
            <a:pPr marL="0" marR="0" lvl="0" indent="0" algn="l" rtl="0">
              <a:lnSpc>
                <a:spcPct val="115000"/>
              </a:lnSpc>
              <a:spcBef>
                <a:spcPts val="0"/>
              </a:spcBef>
              <a:spcAft>
                <a:spcPts val="0"/>
              </a:spcAft>
              <a:buClr>
                <a:srgbClr val="000000"/>
              </a:buClr>
              <a:buSzPts val="1100"/>
              <a:buFont typeface="Arial"/>
              <a:buNone/>
            </a:pPr>
            <a:endParaRPr sz="1100" b="0" i="0" u="none" strike="noStrike" cap="none">
              <a:solidFill>
                <a:srgbClr val="204056"/>
              </a:solidFill>
              <a:latin typeface="Dosis"/>
              <a:ea typeface="Dosis"/>
              <a:cs typeface="Dosis"/>
              <a:sym typeface="Dosis"/>
            </a:endParaRPr>
          </a:p>
          <a:p>
            <a:pPr marL="0" marR="0" lvl="0" indent="0" algn="l" rtl="0">
              <a:lnSpc>
                <a:spcPct val="115000"/>
              </a:lnSpc>
              <a:spcBef>
                <a:spcPts val="0"/>
              </a:spcBef>
              <a:spcAft>
                <a:spcPts val="0"/>
              </a:spcAft>
              <a:buClr>
                <a:srgbClr val="000000"/>
              </a:buClr>
              <a:buSzPts val="1100"/>
              <a:buFont typeface="Arial"/>
              <a:buNone/>
            </a:pPr>
            <a:r>
              <a:rPr lang="en" sz="1100" b="1" i="0" u="none" strike="noStrike" cap="none">
                <a:solidFill>
                  <a:srgbClr val="204056"/>
                </a:solidFill>
                <a:latin typeface="Dosis"/>
                <a:ea typeface="Dosis"/>
                <a:cs typeface="Dosis"/>
                <a:sym typeface="Dosis"/>
              </a:rPr>
              <a:t>Key Findings</a:t>
            </a:r>
            <a:endParaRPr sz="1100" b="1" i="0" u="none" strike="noStrike" cap="none">
              <a:solidFill>
                <a:srgbClr val="204056"/>
              </a:solidFill>
              <a:latin typeface="Dosis"/>
              <a:ea typeface="Dosis"/>
              <a:cs typeface="Dosis"/>
              <a:sym typeface="Dosis"/>
            </a:endParaRPr>
          </a:p>
          <a:p>
            <a:pPr marL="0" marR="0" lvl="0" indent="0" algn="l" rtl="0">
              <a:lnSpc>
                <a:spcPct val="115000"/>
              </a:lnSpc>
              <a:spcBef>
                <a:spcPts val="0"/>
              </a:spcBef>
              <a:spcAft>
                <a:spcPts val="0"/>
              </a:spcAft>
              <a:buClr>
                <a:srgbClr val="000000"/>
              </a:buClr>
              <a:buSzPts val="1100"/>
              <a:buFont typeface="Arial"/>
              <a:buNone/>
            </a:pPr>
            <a:r>
              <a:rPr lang="en" sz="1100" b="0" i="0" u="none" strike="noStrike" cap="none">
                <a:solidFill>
                  <a:srgbClr val="204056"/>
                </a:solidFill>
                <a:latin typeface="Dosis"/>
                <a:ea typeface="Dosis"/>
                <a:cs typeface="Dosis"/>
                <a:sym typeface="Dosis"/>
              </a:rPr>
              <a:t>Lorem ipsum dolor sit amet, consectetur adipiscing elit. Proin auctor odio eu ante egestas convallis. Etiam neque justo.</a:t>
            </a:r>
            <a:endParaRPr sz="1100" b="0" i="0" u="none" strike="noStrike" cap="none">
              <a:solidFill>
                <a:srgbClr val="204056"/>
              </a:solidFill>
              <a:latin typeface="Dosis"/>
              <a:ea typeface="Dosis"/>
              <a:cs typeface="Dosis"/>
              <a:sym typeface="Dosis"/>
            </a:endParaRPr>
          </a:p>
          <a:p>
            <a:pPr marL="0" marR="0" lvl="0" indent="0" algn="l" rtl="0">
              <a:lnSpc>
                <a:spcPct val="115000"/>
              </a:lnSpc>
              <a:spcBef>
                <a:spcPts val="0"/>
              </a:spcBef>
              <a:spcAft>
                <a:spcPts val="0"/>
              </a:spcAft>
              <a:buClr>
                <a:srgbClr val="000000"/>
              </a:buClr>
              <a:buSzPts val="1400"/>
              <a:buFont typeface="Arial"/>
              <a:buNone/>
            </a:pPr>
            <a:endParaRPr sz="1400" b="0" i="0" u="none" strike="noStrike" cap="none">
              <a:solidFill>
                <a:srgbClr val="204056"/>
              </a:solidFill>
              <a:latin typeface="Dosis"/>
              <a:ea typeface="Dosis"/>
              <a:cs typeface="Dosis"/>
              <a:sym typeface="Dosis"/>
            </a:endParaRPr>
          </a:p>
        </p:txBody>
      </p:sp>
      <p:sp>
        <p:nvSpPr>
          <p:cNvPr id="159" name="Google Shape;159;p27"/>
          <p:cNvSpPr/>
          <p:nvPr/>
        </p:nvSpPr>
        <p:spPr>
          <a:xfrm>
            <a:off x="486668" y="359490"/>
            <a:ext cx="2423304" cy="227707"/>
          </a:xfrm>
          <a:custGeom>
            <a:avLst/>
            <a:gdLst/>
            <a:ahLst/>
            <a:cxnLst/>
            <a:rect l="l" t="t" r="r" b="b"/>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SzPts val="1500"/>
              <a:buFont typeface="Arial"/>
              <a:buNone/>
            </a:pPr>
            <a:r>
              <a:rPr lang="en" sz="1500" b="0" i="0" u="none" strike="noStrike" cap="none">
                <a:solidFill>
                  <a:srgbClr val="295269"/>
                </a:solidFill>
                <a:latin typeface="Dosis"/>
                <a:ea typeface="Dosis"/>
                <a:cs typeface="Dosis"/>
                <a:sym typeface="Dosis"/>
              </a:rPr>
              <a:t>IMAGE TITLE</a:t>
            </a:r>
            <a:endParaRPr sz="1500" b="0" i="0" u="none" strike="noStrike" cap="none">
              <a:solidFill>
                <a:srgbClr val="000000"/>
              </a:solidFill>
              <a:latin typeface="Dosis"/>
              <a:ea typeface="Dosis"/>
              <a:cs typeface="Dosis"/>
              <a:sym typeface="Dosis"/>
            </a:endParaRPr>
          </a:p>
        </p:txBody>
      </p:sp>
      <p:pic>
        <p:nvPicPr>
          <p:cNvPr id="160" name="Google Shape;160;p27"/>
          <p:cNvPicPr preferRelativeResize="0"/>
          <p:nvPr/>
        </p:nvPicPr>
        <p:blipFill rotWithShape="1">
          <a:blip r:embed="rId2">
            <a:alphaModFix/>
          </a:blip>
          <a:srcRect/>
          <a:stretch/>
        </p:blipFill>
        <p:spPr>
          <a:xfrm>
            <a:off x="486668" y="784766"/>
            <a:ext cx="4521770" cy="3425651"/>
          </a:xfrm>
          <a:prstGeom prst="rect">
            <a:avLst/>
          </a:prstGeom>
          <a:noFill/>
          <a:ln>
            <a:noFill/>
          </a:ln>
        </p:spPr>
      </p:pic>
      <p:sp>
        <p:nvSpPr>
          <p:cNvPr id="161" name="Google Shape;161;p27"/>
          <p:cNvSpPr/>
          <p:nvPr/>
        </p:nvSpPr>
        <p:spPr>
          <a:xfrm>
            <a:off x="486668" y="4452635"/>
            <a:ext cx="3240378" cy="333720"/>
          </a:xfrm>
          <a:custGeom>
            <a:avLst/>
            <a:gdLst/>
            <a:ahLst/>
            <a:cxnLst/>
            <a:rect l="l" t="t" r="r" b="b"/>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SzPts val="1100"/>
              <a:buFont typeface="Arial"/>
              <a:buNone/>
            </a:pPr>
            <a:r>
              <a:rPr lang="en" sz="1100" b="0" i="0" u="none" strike="noStrike" cap="none">
                <a:solidFill>
                  <a:srgbClr val="295269"/>
                </a:solidFill>
                <a:latin typeface="Dosis"/>
                <a:ea typeface="Dosis"/>
                <a:cs typeface="Dosis"/>
                <a:sym typeface="Dosis"/>
              </a:rPr>
              <a:t>Efficiently unleash </a:t>
            </a:r>
            <a:r>
              <a:rPr lang="en" sz="1100" b="0" i="0" u="none" strike="noStrike" cap="none">
                <a:solidFill>
                  <a:srgbClr val="FA726E"/>
                </a:solidFill>
                <a:latin typeface="Dosis"/>
                <a:ea typeface="Dosis"/>
                <a:cs typeface="Dosis"/>
                <a:sym typeface="Dosis"/>
              </a:rPr>
              <a:t>cross-media</a:t>
            </a:r>
            <a:r>
              <a:rPr lang="en" sz="1100" b="0" i="0" u="none" strike="noStrike" cap="none">
                <a:solidFill>
                  <a:srgbClr val="295269"/>
                </a:solidFill>
                <a:latin typeface="Dosis"/>
                <a:ea typeface="Dosis"/>
                <a:cs typeface="Dosis"/>
                <a:sym typeface="Dosis"/>
              </a:rPr>
              <a:t> information without cross-media.</a:t>
            </a:r>
            <a:endParaRPr sz="1000" b="0" i="0" u="none" strike="noStrike" cap="none">
              <a:solidFill>
                <a:srgbClr val="000000"/>
              </a:solidFill>
              <a:latin typeface="Dosis"/>
              <a:ea typeface="Dosis"/>
              <a:cs typeface="Dosis"/>
              <a:sym typeface="Dosis"/>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wo-Image Slide">
  <p:cSld name="CUSTOM_14">
    <p:spTree>
      <p:nvGrpSpPr>
        <p:cNvPr id="1" name="Shape 162"/>
        <p:cNvGrpSpPr/>
        <p:nvPr/>
      </p:nvGrpSpPr>
      <p:grpSpPr>
        <a:xfrm>
          <a:off x="0" y="0"/>
          <a:ext cx="0" cy="0"/>
          <a:chOff x="0" y="0"/>
          <a:chExt cx="0" cy="0"/>
        </a:xfrm>
      </p:grpSpPr>
      <p:sp>
        <p:nvSpPr>
          <p:cNvPr id="163" name="Google Shape;163;p28"/>
          <p:cNvSpPr/>
          <p:nvPr/>
        </p:nvSpPr>
        <p:spPr>
          <a:xfrm>
            <a:off x="632594" y="4102372"/>
            <a:ext cx="2438905" cy="333720"/>
          </a:xfrm>
          <a:custGeom>
            <a:avLst/>
            <a:gdLst/>
            <a:ahLst/>
            <a:cxnLst/>
            <a:rect l="l" t="t" r="r" b="b"/>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SzPts val="1100"/>
              <a:buFont typeface="Arial"/>
              <a:buNone/>
            </a:pPr>
            <a:r>
              <a:rPr lang="en" sz="1100" b="0" i="0" u="none" strike="noStrike" cap="none">
                <a:solidFill>
                  <a:srgbClr val="295269"/>
                </a:solidFill>
                <a:latin typeface="Dosis"/>
                <a:ea typeface="Dosis"/>
                <a:cs typeface="Dosis"/>
                <a:sym typeface="Dosis"/>
              </a:rPr>
              <a:t>Efficiently unleash </a:t>
            </a:r>
            <a:r>
              <a:rPr lang="en" sz="1100" b="0" i="0" u="none" strike="noStrike" cap="none">
                <a:solidFill>
                  <a:srgbClr val="FA726E"/>
                </a:solidFill>
                <a:latin typeface="Dosis"/>
                <a:ea typeface="Dosis"/>
                <a:cs typeface="Dosis"/>
                <a:sym typeface="Dosis"/>
              </a:rPr>
              <a:t>cross-media</a:t>
            </a:r>
            <a:r>
              <a:rPr lang="en" sz="1100" b="0" i="0" u="none" strike="noStrike" cap="none">
                <a:solidFill>
                  <a:srgbClr val="295269"/>
                </a:solidFill>
                <a:latin typeface="Dosis"/>
                <a:ea typeface="Dosis"/>
                <a:cs typeface="Dosis"/>
                <a:sym typeface="Dosis"/>
              </a:rPr>
              <a:t> information without cross-media.</a:t>
            </a:r>
            <a:endParaRPr sz="1100" b="0" i="0" u="none" strike="noStrike" cap="none">
              <a:solidFill>
                <a:srgbClr val="000000"/>
              </a:solidFill>
              <a:latin typeface="Dosis"/>
              <a:ea typeface="Dosis"/>
              <a:cs typeface="Dosis"/>
              <a:sym typeface="Dosis"/>
            </a:endParaRPr>
          </a:p>
        </p:txBody>
      </p:sp>
      <p:sp>
        <p:nvSpPr>
          <p:cNvPr id="164" name="Google Shape;164;p28"/>
          <p:cNvSpPr/>
          <p:nvPr/>
        </p:nvSpPr>
        <p:spPr>
          <a:xfrm>
            <a:off x="640407" y="705146"/>
            <a:ext cx="2423304" cy="159617"/>
          </a:xfrm>
          <a:custGeom>
            <a:avLst/>
            <a:gdLst/>
            <a:ahLst/>
            <a:cxnLst/>
            <a:rect l="l" t="t" r="r" b="b"/>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SzPts val="1500"/>
              <a:buFont typeface="Arial"/>
              <a:buNone/>
            </a:pPr>
            <a:r>
              <a:rPr lang="en" sz="1500" b="0" i="0" u="none" strike="noStrike" cap="none">
                <a:solidFill>
                  <a:srgbClr val="295269"/>
                </a:solidFill>
                <a:latin typeface="Dosis"/>
                <a:ea typeface="Dosis"/>
                <a:cs typeface="Dosis"/>
                <a:sym typeface="Dosis"/>
              </a:rPr>
              <a:t>IMAGE TITLE</a:t>
            </a:r>
            <a:endParaRPr sz="1500" b="0" i="0" u="none" strike="noStrike" cap="none">
              <a:solidFill>
                <a:srgbClr val="000000"/>
              </a:solidFill>
              <a:latin typeface="Dosis"/>
              <a:ea typeface="Dosis"/>
              <a:cs typeface="Dosis"/>
              <a:sym typeface="Dosis"/>
            </a:endParaRPr>
          </a:p>
        </p:txBody>
      </p:sp>
      <p:pic>
        <p:nvPicPr>
          <p:cNvPr id="165" name="Google Shape;165;p28"/>
          <p:cNvPicPr preferRelativeResize="0"/>
          <p:nvPr/>
        </p:nvPicPr>
        <p:blipFill rotWithShape="1">
          <a:blip r:embed="rId2">
            <a:alphaModFix/>
          </a:blip>
          <a:srcRect/>
          <a:stretch/>
        </p:blipFill>
        <p:spPr>
          <a:xfrm>
            <a:off x="644872" y="1111745"/>
            <a:ext cx="3578572" cy="2711276"/>
          </a:xfrm>
          <a:prstGeom prst="rect">
            <a:avLst/>
          </a:prstGeom>
          <a:noFill/>
          <a:ln>
            <a:noFill/>
          </a:ln>
        </p:spPr>
      </p:pic>
      <p:pic>
        <p:nvPicPr>
          <p:cNvPr id="166" name="Google Shape;166;p28"/>
          <p:cNvPicPr preferRelativeResize="0"/>
          <p:nvPr/>
        </p:nvPicPr>
        <p:blipFill rotWithShape="1">
          <a:blip r:embed="rId2">
            <a:alphaModFix/>
          </a:blip>
          <a:srcRect/>
          <a:stretch/>
        </p:blipFill>
        <p:spPr>
          <a:xfrm>
            <a:off x="4878139" y="1111745"/>
            <a:ext cx="3578572" cy="2711276"/>
          </a:xfrm>
          <a:prstGeom prst="rect">
            <a:avLst/>
          </a:prstGeom>
          <a:noFill/>
          <a:ln>
            <a:noFill/>
          </a:ln>
        </p:spPr>
      </p:pic>
      <p:sp>
        <p:nvSpPr>
          <p:cNvPr id="167" name="Google Shape;167;p28"/>
          <p:cNvSpPr/>
          <p:nvPr/>
        </p:nvSpPr>
        <p:spPr>
          <a:xfrm>
            <a:off x="4874790" y="4103488"/>
            <a:ext cx="2438905" cy="334854"/>
          </a:xfrm>
          <a:custGeom>
            <a:avLst/>
            <a:gdLst/>
            <a:ahLst/>
            <a:cxnLst/>
            <a:rect l="l" t="t" r="r" b="b"/>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SzPts val="1100"/>
              <a:buFont typeface="Arial"/>
              <a:buNone/>
            </a:pPr>
            <a:r>
              <a:rPr lang="en" sz="1100" b="0" i="0" u="none" strike="noStrike" cap="none">
                <a:solidFill>
                  <a:srgbClr val="295269"/>
                </a:solidFill>
                <a:latin typeface="Dosis"/>
                <a:ea typeface="Dosis"/>
                <a:cs typeface="Dosis"/>
                <a:sym typeface="Dosis"/>
              </a:rPr>
              <a:t>Efficiently unleash </a:t>
            </a:r>
            <a:r>
              <a:rPr lang="en" sz="1100" b="0" i="0" u="none" strike="noStrike" cap="none">
                <a:solidFill>
                  <a:srgbClr val="FA726E"/>
                </a:solidFill>
                <a:latin typeface="Dosis"/>
                <a:ea typeface="Dosis"/>
                <a:cs typeface="Dosis"/>
                <a:sym typeface="Dosis"/>
              </a:rPr>
              <a:t>cross-media</a:t>
            </a:r>
            <a:r>
              <a:rPr lang="en" sz="1100" b="0" i="0" u="none" strike="noStrike" cap="none">
                <a:solidFill>
                  <a:srgbClr val="295269"/>
                </a:solidFill>
                <a:latin typeface="Dosis"/>
                <a:ea typeface="Dosis"/>
                <a:cs typeface="Dosis"/>
                <a:sym typeface="Dosis"/>
              </a:rPr>
              <a:t> information without cross-media.</a:t>
            </a:r>
            <a:endParaRPr sz="1100" b="0" i="0" u="none" strike="noStrike" cap="none">
              <a:solidFill>
                <a:srgbClr val="000000"/>
              </a:solidFill>
              <a:latin typeface="Dosis"/>
              <a:ea typeface="Dosis"/>
              <a:cs typeface="Dosis"/>
              <a:sym typeface="Dosis"/>
            </a:endParaRPr>
          </a:p>
        </p:txBody>
      </p:sp>
      <p:sp>
        <p:nvSpPr>
          <p:cNvPr id="168" name="Google Shape;168;p28"/>
          <p:cNvSpPr/>
          <p:nvPr/>
        </p:nvSpPr>
        <p:spPr>
          <a:xfrm>
            <a:off x="4882604" y="707379"/>
            <a:ext cx="2423304" cy="158483"/>
          </a:xfrm>
          <a:custGeom>
            <a:avLst/>
            <a:gdLst/>
            <a:ahLst/>
            <a:cxnLst/>
            <a:rect l="l" t="t" r="r" b="b"/>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SzPts val="1500"/>
              <a:buFont typeface="Arial"/>
              <a:buNone/>
            </a:pPr>
            <a:r>
              <a:rPr lang="en" sz="1500" b="0" i="0" u="none" strike="noStrike" cap="none">
                <a:solidFill>
                  <a:srgbClr val="295269"/>
                </a:solidFill>
                <a:latin typeface="Dosis"/>
                <a:ea typeface="Dosis"/>
                <a:cs typeface="Dosis"/>
                <a:sym typeface="Dosis"/>
              </a:rPr>
              <a:t>IMAGE TITLE</a:t>
            </a:r>
            <a:endParaRPr sz="1500" b="0" i="0" u="none" strike="noStrike" cap="none">
              <a:solidFill>
                <a:srgbClr val="000000"/>
              </a:solidFill>
              <a:latin typeface="Dosis"/>
              <a:ea typeface="Dosis"/>
              <a:cs typeface="Dosis"/>
              <a:sym typeface="Dosis"/>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Statement 1">
  <p:cSld name="CUSTOM_15">
    <p:spTree>
      <p:nvGrpSpPr>
        <p:cNvPr id="1" name="Shape 169"/>
        <p:cNvGrpSpPr/>
        <p:nvPr/>
      </p:nvGrpSpPr>
      <p:grpSpPr>
        <a:xfrm>
          <a:off x="0" y="0"/>
          <a:ext cx="0" cy="0"/>
          <a:chOff x="0" y="0"/>
          <a:chExt cx="0" cy="0"/>
        </a:xfrm>
      </p:grpSpPr>
      <p:pic>
        <p:nvPicPr>
          <p:cNvPr id="170" name="Google Shape;170;p29"/>
          <p:cNvPicPr preferRelativeResize="0"/>
          <p:nvPr/>
        </p:nvPicPr>
        <p:blipFill rotWithShape="1">
          <a:blip r:embed="rId2">
            <a:alphaModFix/>
          </a:blip>
          <a:srcRect b="15626"/>
          <a:stretch/>
        </p:blipFill>
        <p:spPr>
          <a:xfrm>
            <a:off x="0" y="0"/>
            <a:ext cx="9144000" cy="5143500"/>
          </a:xfrm>
          <a:prstGeom prst="rect">
            <a:avLst/>
          </a:prstGeom>
          <a:noFill/>
          <a:ln>
            <a:noFill/>
          </a:ln>
        </p:spPr>
      </p:pic>
      <p:sp>
        <p:nvSpPr>
          <p:cNvPr id="171" name="Google Shape;171;p29"/>
          <p:cNvSpPr/>
          <p:nvPr/>
        </p:nvSpPr>
        <p:spPr>
          <a:xfrm>
            <a:off x="0" y="0"/>
            <a:ext cx="9144000" cy="5143500"/>
          </a:xfrm>
          <a:prstGeom prst="rect">
            <a:avLst/>
          </a:prstGeom>
          <a:solidFill>
            <a:srgbClr val="204056">
              <a:alpha val="8235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 name="Google Shape;172;p29"/>
          <p:cNvSpPr txBox="1"/>
          <p:nvPr/>
        </p:nvSpPr>
        <p:spPr>
          <a:xfrm>
            <a:off x="1152550" y="1666975"/>
            <a:ext cx="6639000" cy="13716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4000"/>
              <a:buFont typeface="Arial"/>
              <a:buNone/>
            </a:pPr>
            <a:r>
              <a:rPr lang="en" sz="4000" b="0" i="0" u="none" strike="noStrike" cap="none">
                <a:solidFill>
                  <a:schemeClr val="lt1"/>
                </a:solidFill>
                <a:latin typeface="Dosis"/>
                <a:ea typeface="Dosis"/>
                <a:cs typeface="Dosis"/>
                <a:sym typeface="Dosis"/>
              </a:rPr>
              <a:t>This is a bold statement or “quote” with a full bleed image</a:t>
            </a:r>
            <a:endParaRPr sz="4000" b="0" i="0" u="none" strike="noStrike" cap="none">
              <a:solidFill>
                <a:schemeClr val="lt1"/>
              </a:solidFill>
              <a:latin typeface="Dosis"/>
              <a:ea typeface="Dosis"/>
              <a:cs typeface="Dosis"/>
              <a:sym typeface="Dosis"/>
            </a:endParaRPr>
          </a:p>
          <a:p>
            <a:pPr marL="0" marR="0" lvl="0" indent="0" algn="ctr" rtl="0">
              <a:lnSpc>
                <a:spcPct val="100000"/>
              </a:lnSpc>
              <a:spcBef>
                <a:spcPts val="0"/>
              </a:spcBef>
              <a:spcAft>
                <a:spcPts val="0"/>
              </a:spcAft>
              <a:buClr>
                <a:srgbClr val="000000"/>
              </a:buClr>
              <a:buSzPts val="3600"/>
              <a:buFont typeface="Arial"/>
              <a:buNone/>
            </a:pPr>
            <a:endParaRPr sz="3600" b="0" i="0" u="none" strike="noStrike" cap="none">
              <a:solidFill>
                <a:schemeClr val="lt1"/>
              </a:solidFill>
              <a:latin typeface="Dosis"/>
              <a:ea typeface="Dosis"/>
              <a:cs typeface="Dosis"/>
              <a:sym typeface="Dosis"/>
            </a:endParaRPr>
          </a:p>
        </p:txBody>
      </p:sp>
      <p:sp>
        <p:nvSpPr>
          <p:cNvPr id="173" name="Google Shape;173;p29"/>
          <p:cNvSpPr txBox="1"/>
          <p:nvPr/>
        </p:nvSpPr>
        <p:spPr>
          <a:xfrm>
            <a:off x="1514500" y="3381475"/>
            <a:ext cx="5915100" cy="4476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600"/>
              <a:buFont typeface="Arial"/>
              <a:buNone/>
            </a:pPr>
            <a:r>
              <a:rPr lang="en" sz="1600" b="0" i="0" u="none" strike="noStrike" cap="none">
                <a:solidFill>
                  <a:srgbClr val="BCBEC0"/>
                </a:solidFill>
                <a:latin typeface="Dosis"/>
                <a:ea typeface="Dosis"/>
                <a:cs typeface="Dosis"/>
                <a:sym typeface="Dosis"/>
              </a:rPr>
              <a:t>Name of Author (if it’s a quote)</a:t>
            </a:r>
            <a:endParaRPr sz="1600" b="0" i="0" u="none" strike="noStrike" cap="none">
              <a:solidFill>
                <a:srgbClr val="BCBEC0"/>
              </a:solidFill>
              <a:latin typeface="Dosis"/>
              <a:ea typeface="Dosis"/>
              <a:cs typeface="Dosis"/>
              <a:sym typeface="Dosis"/>
            </a:endParaRPr>
          </a:p>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BCBEC0"/>
              </a:solidFill>
              <a:latin typeface="Dosis"/>
              <a:ea typeface="Dosis"/>
              <a:cs typeface="Dosis"/>
              <a:sym typeface="Dosis"/>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Statement 2">
  <p:cSld name="CUSTOM_16">
    <p:spTree>
      <p:nvGrpSpPr>
        <p:cNvPr id="1" name="Shape 174"/>
        <p:cNvGrpSpPr/>
        <p:nvPr/>
      </p:nvGrpSpPr>
      <p:grpSpPr>
        <a:xfrm>
          <a:off x="0" y="0"/>
          <a:ext cx="0" cy="0"/>
          <a:chOff x="0" y="0"/>
          <a:chExt cx="0" cy="0"/>
        </a:xfrm>
      </p:grpSpPr>
      <p:pic>
        <p:nvPicPr>
          <p:cNvPr id="175" name="Google Shape;175;p30"/>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176" name="Google Shape;176;p30"/>
          <p:cNvSpPr/>
          <p:nvPr/>
        </p:nvSpPr>
        <p:spPr>
          <a:xfrm>
            <a:off x="0" y="0"/>
            <a:ext cx="9144000" cy="5143500"/>
          </a:xfrm>
          <a:prstGeom prst="rect">
            <a:avLst/>
          </a:prstGeom>
          <a:solidFill>
            <a:srgbClr val="204056">
              <a:alpha val="8235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 name="Google Shape;177;p30"/>
          <p:cNvSpPr txBox="1"/>
          <p:nvPr/>
        </p:nvSpPr>
        <p:spPr>
          <a:xfrm>
            <a:off x="1152550" y="1666975"/>
            <a:ext cx="6639000" cy="13716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4000"/>
              <a:buFont typeface="Arial"/>
              <a:buNone/>
            </a:pPr>
            <a:r>
              <a:rPr lang="en" sz="4000" b="0" i="0" u="none" strike="noStrike" cap="none">
                <a:solidFill>
                  <a:schemeClr val="lt1"/>
                </a:solidFill>
                <a:latin typeface="Dosis"/>
                <a:ea typeface="Dosis"/>
                <a:cs typeface="Dosis"/>
                <a:sym typeface="Dosis"/>
              </a:rPr>
              <a:t>This is a bold statement or “quote” with a full bleed image</a:t>
            </a:r>
            <a:endParaRPr sz="4000" b="0" i="0" u="none" strike="noStrike" cap="none">
              <a:solidFill>
                <a:schemeClr val="lt1"/>
              </a:solidFill>
              <a:latin typeface="Dosis"/>
              <a:ea typeface="Dosis"/>
              <a:cs typeface="Dosis"/>
              <a:sym typeface="Dosis"/>
            </a:endParaRPr>
          </a:p>
          <a:p>
            <a:pPr marL="0" marR="0" lvl="0" indent="0" algn="ctr" rtl="0">
              <a:lnSpc>
                <a:spcPct val="100000"/>
              </a:lnSpc>
              <a:spcBef>
                <a:spcPts val="0"/>
              </a:spcBef>
              <a:spcAft>
                <a:spcPts val="0"/>
              </a:spcAft>
              <a:buClr>
                <a:srgbClr val="000000"/>
              </a:buClr>
              <a:buSzPts val="3600"/>
              <a:buFont typeface="Arial"/>
              <a:buNone/>
            </a:pPr>
            <a:endParaRPr sz="3600" b="0" i="0" u="none" strike="noStrike" cap="none">
              <a:solidFill>
                <a:schemeClr val="lt1"/>
              </a:solidFill>
              <a:latin typeface="Dosis"/>
              <a:ea typeface="Dosis"/>
              <a:cs typeface="Dosis"/>
              <a:sym typeface="Dosis"/>
            </a:endParaRPr>
          </a:p>
        </p:txBody>
      </p:sp>
      <p:sp>
        <p:nvSpPr>
          <p:cNvPr id="178" name="Google Shape;178;p30"/>
          <p:cNvSpPr txBox="1"/>
          <p:nvPr/>
        </p:nvSpPr>
        <p:spPr>
          <a:xfrm>
            <a:off x="1514500" y="3381475"/>
            <a:ext cx="5915100" cy="4476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600"/>
              <a:buFont typeface="Arial"/>
              <a:buNone/>
            </a:pPr>
            <a:r>
              <a:rPr lang="en" sz="1600" b="0" i="0" u="none" strike="noStrike" cap="none">
                <a:solidFill>
                  <a:srgbClr val="BCBEC0"/>
                </a:solidFill>
                <a:latin typeface="Dosis"/>
                <a:ea typeface="Dosis"/>
                <a:cs typeface="Dosis"/>
                <a:sym typeface="Dosis"/>
              </a:rPr>
              <a:t>Name of Author (if it’s a quote)</a:t>
            </a:r>
            <a:endParaRPr sz="1600" b="0" i="0" u="none" strike="noStrike" cap="none">
              <a:solidFill>
                <a:srgbClr val="BCBEC0"/>
              </a:solidFill>
              <a:latin typeface="Dosis"/>
              <a:ea typeface="Dosis"/>
              <a:cs typeface="Dosis"/>
              <a:sym typeface="Dosis"/>
            </a:endParaRPr>
          </a:p>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BCBEC0"/>
              </a:solidFill>
              <a:latin typeface="Dosis"/>
              <a:ea typeface="Dosis"/>
              <a:cs typeface="Dosis"/>
              <a:sym typeface="Dosis"/>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Person Slide">
  <p:cSld name="CUSTOM_17">
    <p:bg>
      <p:bgPr>
        <a:solidFill>
          <a:srgbClr val="000000"/>
        </a:solidFill>
        <a:effectLst/>
      </p:bgPr>
    </p:bg>
    <p:spTree>
      <p:nvGrpSpPr>
        <p:cNvPr id="1" name="Shape 179"/>
        <p:cNvGrpSpPr/>
        <p:nvPr/>
      </p:nvGrpSpPr>
      <p:grpSpPr>
        <a:xfrm>
          <a:off x="0" y="0"/>
          <a:ext cx="0" cy="0"/>
          <a:chOff x="0" y="0"/>
          <a:chExt cx="0" cy="0"/>
        </a:xfrm>
      </p:grpSpPr>
      <p:pic>
        <p:nvPicPr>
          <p:cNvPr id="180" name="Google Shape;180;p31"/>
          <p:cNvPicPr preferRelativeResize="0"/>
          <p:nvPr/>
        </p:nvPicPr>
        <p:blipFill rotWithShape="1">
          <a:blip r:embed="rId2">
            <a:alphaModFix/>
          </a:blip>
          <a:srcRect/>
          <a:stretch/>
        </p:blipFill>
        <p:spPr>
          <a:xfrm>
            <a:off x="0" y="0"/>
            <a:ext cx="5143500" cy="5143500"/>
          </a:xfrm>
          <a:prstGeom prst="rect">
            <a:avLst/>
          </a:prstGeom>
          <a:noFill/>
          <a:ln>
            <a:noFill/>
          </a:ln>
        </p:spPr>
      </p:pic>
      <p:sp>
        <p:nvSpPr>
          <p:cNvPr id="181" name="Google Shape;181;p31"/>
          <p:cNvSpPr txBox="1"/>
          <p:nvPr/>
        </p:nvSpPr>
        <p:spPr>
          <a:xfrm>
            <a:off x="5581675" y="1952725"/>
            <a:ext cx="2409900" cy="1619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 sz="1800" b="0" i="0" u="none" strike="noStrike" cap="none">
                <a:solidFill>
                  <a:srgbClr val="BCBEC0"/>
                </a:solidFill>
                <a:latin typeface="Dosis"/>
                <a:ea typeface="Dosis"/>
                <a:cs typeface="Dosis"/>
                <a:sym typeface="Dosis"/>
              </a:rPr>
              <a:t>Passionate developer, lover of pizza and cute little dogs. Previously at Acme Inc and Awesome Startup.</a:t>
            </a:r>
            <a:endParaRPr sz="1800" b="0" i="0" u="none" strike="noStrike" cap="none">
              <a:solidFill>
                <a:srgbClr val="BCBEC0"/>
              </a:solidFill>
              <a:latin typeface="Dosis"/>
              <a:ea typeface="Dosis"/>
              <a:cs typeface="Dosis"/>
              <a:sym typeface="Dosis"/>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BCBEC0"/>
              </a:solidFill>
              <a:latin typeface="Dosis"/>
              <a:ea typeface="Dosis"/>
              <a:cs typeface="Dosis"/>
              <a:sym typeface="Dosis"/>
            </a:endParaRPr>
          </a:p>
        </p:txBody>
      </p:sp>
      <p:sp>
        <p:nvSpPr>
          <p:cNvPr id="182" name="Google Shape;182;p31"/>
          <p:cNvSpPr txBox="1"/>
          <p:nvPr/>
        </p:nvSpPr>
        <p:spPr>
          <a:xfrm>
            <a:off x="5581675" y="1095475"/>
            <a:ext cx="2409900" cy="924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chemeClr val="lt1"/>
                </a:solidFill>
                <a:latin typeface="Dosis"/>
                <a:ea typeface="Dosis"/>
                <a:cs typeface="Dosis"/>
                <a:sym typeface="Dosis"/>
              </a:rPr>
              <a:t>Welcome</a:t>
            </a:r>
            <a:endParaRPr sz="1400" b="0" i="0" u="none" strike="noStrike" cap="none">
              <a:solidFill>
                <a:schemeClr val="lt1"/>
              </a:solidFill>
              <a:latin typeface="Dosis"/>
              <a:ea typeface="Dosis"/>
              <a:cs typeface="Dosis"/>
              <a:sym typeface="Dosis"/>
            </a:endParaRPr>
          </a:p>
          <a:p>
            <a:pPr marL="0" marR="0" lvl="0" indent="0" algn="l" rtl="0">
              <a:lnSpc>
                <a:spcPct val="100000"/>
              </a:lnSpc>
              <a:spcBef>
                <a:spcPts val="0"/>
              </a:spcBef>
              <a:spcAft>
                <a:spcPts val="0"/>
              </a:spcAft>
              <a:buClr>
                <a:srgbClr val="000000"/>
              </a:buClr>
              <a:buSzPts val="2400"/>
              <a:buFont typeface="Arial"/>
              <a:buNone/>
            </a:pPr>
            <a:r>
              <a:rPr lang="en" sz="2400" b="0" i="0" u="none" strike="noStrike" cap="none">
                <a:solidFill>
                  <a:schemeClr val="lt1"/>
                </a:solidFill>
                <a:latin typeface="Dosis"/>
                <a:ea typeface="Dosis"/>
                <a:cs typeface="Dosis"/>
                <a:sym typeface="Dosis"/>
              </a:rPr>
              <a:t>John Coder</a:t>
            </a:r>
            <a:endParaRPr sz="2400" b="0" i="0" u="none" strike="noStrike" cap="none">
              <a:solidFill>
                <a:schemeClr val="lt1"/>
              </a:solidFill>
              <a:latin typeface="Dosis"/>
              <a:ea typeface="Dosis"/>
              <a:cs typeface="Dosis"/>
              <a:sym typeface="Dosis"/>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Dosis"/>
              <a:ea typeface="Dosis"/>
              <a:cs typeface="Dosis"/>
              <a:sym typeface="Dosis"/>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sp>
        <p:nvSpPr>
          <p:cNvPr id="18" name="Google Shape;18;p4"/>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19" name="Google Shape;19;p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Logo over white">
  <p:cSld name="CUSTOM_5">
    <p:spTree>
      <p:nvGrpSpPr>
        <p:cNvPr id="1" name="Shape 183"/>
        <p:cNvGrpSpPr/>
        <p:nvPr/>
      </p:nvGrpSpPr>
      <p:grpSpPr>
        <a:xfrm>
          <a:off x="0" y="0"/>
          <a:ext cx="0" cy="0"/>
          <a:chOff x="0" y="0"/>
          <a:chExt cx="0" cy="0"/>
        </a:xfrm>
      </p:grpSpPr>
      <p:pic>
        <p:nvPicPr>
          <p:cNvPr id="184" name="Google Shape;184;p32"/>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85" name="Google Shape;185;p32"/>
          <p:cNvPicPr preferRelativeResize="0"/>
          <p:nvPr/>
        </p:nvPicPr>
        <p:blipFill rotWithShape="1">
          <a:blip r:embed="rId3">
            <a:alphaModFix/>
          </a:blip>
          <a:srcRect/>
          <a:stretch/>
        </p:blipFill>
        <p:spPr>
          <a:xfrm>
            <a:off x="3079949" y="2258699"/>
            <a:ext cx="2984101" cy="626100"/>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Logo over blue" type="titleOnly">
  <p:cSld name="TITLE_ONLY">
    <p:spTree>
      <p:nvGrpSpPr>
        <p:cNvPr id="1" name="Shape 186"/>
        <p:cNvGrpSpPr/>
        <p:nvPr/>
      </p:nvGrpSpPr>
      <p:grpSpPr>
        <a:xfrm>
          <a:off x="0" y="0"/>
          <a:ext cx="0" cy="0"/>
          <a:chOff x="0" y="0"/>
          <a:chExt cx="0" cy="0"/>
        </a:xfrm>
      </p:grpSpPr>
      <p:pic>
        <p:nvPicPr>
          <p:cNvPr id="187" name="Google Shape;187;p33"/>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88" name="Google Shape;188;p33"/>
          <p:cNvPicPr preferRelativeResize="0"/>
          <p:nvPr/>
        </p:nvPicPr>
        <p:blipFill rotWithShape="1">
          <a:blip r:embed="rId3">
            <a:alphaModFix/>
          </a:blip>
          <a:srcRect/>
          <a:stretch/>
        </p:blipFill>
        <p:spPr>
          <a:xfrm>
            <a:off x="3079946" y="2257954"/>
            <a:ext cx="2984101" cy="627583"/>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Final Slide">
  <p:cSld name="CUSTOM_18">
    <p:bg>
      <p:bgPr>
        <a:solidFill>
          <a:srgbClr val="295269"/>
        </a:solidFill>
        <a:effectLst/>
      </p:bgPr>
    </p:bg>
    <p:spTree>
      <p:nvGrpSpPr>
        <p:cNvPr id="1" name="Shape 189"/>
        <p:cNvGrpSpPr/>
        <p:nvPr/>
      </p:nvGrpSpPr>
      <p:grpSpPr>
        <a:xfrm>
          <a:off x="0" y="0"/>
          <a:ext cx="0" cy="0"/>
          <a:chOff x="0" y="0"/>
          <a:chExt cx="0" cy="0"/>
        </a:xfrm>
      </p:grpSpPr>
      <p:sp>
        <p:nvSpPr>
          <p:cNvPr id="190" name="Google Shape;190;p34"/>
          <p:cNvSpPr/>
          <p:nvPr/>
        </p:nvSpPr>
        <p:spPr>
          <a:xfrm>
            <a:off x="469021" y="2179413"/>
            <a:ext cx="8210374" cy="784674"/>
          </a:xfrm>
          <a:custGeom>
            <a:avLst/>
            <a:gdLst/>
            <a:ahLst/>
            <a:cxnLst/>
            <a:rect l="l" t="t" r="r" b="b"/>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295269"/>
              </a:buClr>
              <a:buSzPts val="5600"/>
              <a:buFont typeface="Arial"/>
              <a:buNone/>
            </a:pPr>
            <a:r>
              <a:rPr lang="en" sz="5600" b="0" i="0" u="none" strike="noStrike" cap="none">
                <a:solidFill>
                  <a:schemeClr val="lt1"/>
                </a:solidFill>
                <a:latin typeface="Dosis"/>
                <a:ea typeface="Dosis"/>
                <a:cs typeface="Dosis"/>
                <a:sym typeface="Dosis"/>
              </a:rPr>
              <a:t>THANKS!</a:t>
            </a:r>
            <a:endParaRPr sz="1000" b="0" i="0" u="none" strike="noStrike" cap="none">
              <a:solidFill>
                <a:schemeClr val="lt1"/>
              </a:solidFill>
              <a:latin typeface="Dosis"/>
              <a:ea typeface="Dosis"/>
              <a:cs typeface="Dosis"/>
              <a:sym typeface="Dosis"/>
            </a:endParaRPr>
          </a:p>
        </p:txBody>
      </p:sp>
      <p:sp>
        <p:nvSpPr>
          <p:cNvPr id="191" name="Google Shape;191;p34"/>
          <p:cNvSpPr/>
          <p:nvPr/>
        </p:nvSpPr>
        <p:spPr>
          <a:xfrm>
            <a:off x="2676525" y="3243775"/>
            <a:ext cx="3790948" cy="661554"/>
          </a:xfrm>
          <a:custGeom>
            <a:avLst/>
            <a:gdLst/>
            <a:ahLst/>
            <a:cxnLst/>
            <a:rect l="l" t="t" r="r" b="b"/>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ctr" rtl="0">
              <a:lnSpc>
                <a:spcPct val="100000"/>
              </a:lnSpc>
              <a:spcBef>
                <a:spcPts val="0"/>
              </a:spcBef>
              <a:spcAft>
                <a:spcPts val="0"/>
              </a:spcAft>
              <a:buClr>
                <a:srgbClr val="8A8A8A"/>
              </a:buClr>
              <a:buSzPts val="1400"/>
              <a:buFont typeface="Arial"/>
              <a:buNone/>
            </a:pPr>
            <a:r>
              <a:rPr lang="en" sz="1400" b="0" i="0" u="none" strike="noStrike" cap="none">
                <a:solidFill>
                  <a:schemeClr val="lt1"/>
                </a:solidFill>
                <a:latin typeface="Dosis"/>
                <a:ea typeface="Dosis"/>
                <a:cs typeface="Dosis"/>
                <a:sym typeface="Dosis"/>
              </a:rPr>
              <a:t>Zach Sims   </a:t>
            </a:r>
            <a:endParaRPr sz="1400" b="0" i="0" u="none" strike="noStrike" cap="none">
              <a:solidFill>
                <a:schemeClr val="lt1"/>
              </a:solidFill>
              <a:latin typeface="Dosis"/>
              <a:ea typeface="Dosis"/>
              <a:cs typeface="Dosis"/>
              <a:sym typeface="Dosis"/>
            </a:endParaRPr>
          </a:p>
          <a:p>
            <a:pPr marL="0" marR="0" lvl="0" indent="0" algn="ctr" rtl="0">
              <a:lnSpc>
                <a:spcPct val="100000"/>
              </a:lnSpc>
              <a:spcBef>
                <a:spcPts val="0"/>
              </a:spcBef>
              <a:spcAft>
                <a:spcPts val="0"/>
              </a:spcAft>
              <a:buClr>
                <a:srgbClr val="8A8A8A"/>
              </a:buClr>
              <a:buSzPts val="1200"/>
              <a:buFont typeface="Arial"/>
              <a:buNone/>
            </a:pPr>
            <a:r>
              <a:rPr lang="en" sz="1200" b="0" i="0" u="none" strike="noStrike" cap="none">
                <a:solidFill>
                  <a:srgbClr val="BCBEC0"/>
                </a:solidFill>
                <a:latin typeface="Dosis"/>
                <a:ea typeface="Dosis"/>
                <a:cs typeface="Dosis"/>
                <a:sym typeface="Dosis"/>
              </a:rPr>
              <a:t>@zsims   </a:t>
            </a:r>
            <a:endParaRPr sz="1200" b="0" i="0" u="none" strike="noStrike" cap="none">
              <a:solidFill>
                <a:srgbClr val="BCBEC0"/>
              </a:solidFill>
              <a:latin typeface="Dosis"/>
              <a:ea typeface="Dosis"/>
              <a:cs typeface="Dosis"/>
              <a:sym typeface="Dosis"/>
            </a:endParaRPr>
          </a:p>
          <a:p>
            <a:pPr marL="0" marR="0" lvl="0" indent="0" algn="ctr" rtl="0">
              <a:lnSpc>
                <a:spcPct val="100000"/>
              </a:lnSpc>
              <a:spcBef>
                <a:spcPts val="0"/>
              </a:spcBef>
              <a:spcAft>
                <a:spcPts val="0"/>
              </a:spcAft>
              <a:buClr>
                <a:srgbClr val="8A8A8A"/>
              </a:buClr>
              <a:buSzPts val="1200"/>
              <a:buFont typeface="Arial"/>
              <a:buNone/>
            </a:pPr>
            <a:r>
              <a:rPr lang="en" sz="1200" b="0" i="0" u="none" strike="noStrike" cap="none">
                <a:solidFill>
                  <a:srgbClr val="BCBEC0"/>
                </a:solidFill>
                <a:latin typeface="Dosis"/>
                <a:ea typeface="Dosis"/>
                <a:cs typeface="Dosis"/>
                <a:sym typeface="Dosis"/>
              </a:rPr>
              <a:t>zach@codecademy.com</a:t>
            </a:r>
            <a:endParaRPr sz="1200" b="0" i="0" u="none" strike="noStrike" cap="none">
              <a:solidFill>
                <a:srgbClr val="BCBEC0"/>
              </a:solidFill>
              <a:latin typeface="Dosis"/>
              <a:ea typeface="Dosis"/>
              <a:cs typeface="Dosis"/>
              <a:sym typeface="Dosis"/>
            </a:endParaRPr>
          </a:p>
        </p:txBody>
      </p:sp>
      <p:pic>
        <p:nvPicPr>
          <p:cNvPr id="192" name="Google Shape;192;p34"/>
          <p:cNvPicPr preferRelativeResize="0"/>
          <p:nvPr/>
        </p:nvPicPr>
        <p:blipFill rotWithShape="1">
          <a:blip r:embed="rId2">
            <a:alphaModFix/>
          </a:blip>
          <a:srcRect/>
          <a:stretch/>
        </p:blipFill>
        <p:spPr>
          <a:xfrm>
            <a:off x="3890566" y="1496600"/>
            <a:ext cx="1362880" cy="286626"/>
          </a:xfrm>
          <a:prstGeom prst="rect">
            <a:avLst/>
          </a:prstGeom>
          <a:noFill/>
          <a:ln>
            <a:noFill/>
          </a:ln>
        </p:spPr>
      </p:pic>
      <p:sp>
        <p:nvSpPr>
          <p:cNvPr id="193" name="Google Shape;193;p34"/>
          <p:cNvSpPr/>
          <p:nvPr/>
        </p:nvSpPr>
        <p:spPr>
          <a:xfrm>
            <a:off x="2676525" y="4634425"/>
            <a:ext cx="3790948" cy="347274"/>
          </a:xfrm>
          <a:custGeom>
            <a:avLst/>
            <a:gdLst/>
            <a:ahLst/>
            <a:cxnLst/>
            <a:rect l="l" t="t" r="r" b="b"/>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ctr" rtl="0">
              <a:lnSpc>
                <a:spcPct val="100000"/>
              </a:lnSpc>
              <a:spcBef>
                <a:spcPts val="0"/>
              </a:spcBef>
              <a:spcAft>
                <a:spcPts val="0"/>
              </a:spcAft>
              <a:buClr>
                <a:srgbClr val="C8CACB"/>
              </a:buClr>
              <a:buSzPts val="1200"/>
              <a:buFont typeface="Arial"/>
              <a:buNone/>
            </a:pPr>
            <a:r>
              <a:rPr lang="en" sz="1200" b="0" i="0" u="none" strike="noStrike" cap="none">
                <a:solidFill>
                  <a:srgbClr val="C8CACB"/>
                </a:solidFill>
                <a:latin typeface="Dosis"/>
                <a:ea typeface="Dosis"/>
                <a:cs typeface="Dosis"/>
                <a:sym typeface="Dosis"/>
              </a:rPr>
              <a:t>WE’RE HIRING:</a:t>
            </a:r>
            <a:r>
              <a:rPr lang="en" sz="1200" b="0" i="0" u="none" strike="noStrike" cap="none">
                <a:solidFill>
                  <a:srgbClr val="F4F5F5"/>
                </a:solidFill>
                <a:latin typeface="Dosis"/>
                <a:ea typeface="Dosis"/>
                <a:cs typeface="Dosis"/>
                <a:sym typeface="Dosis"/>
              </a:rPr>
              <a:t> </a:t>
            </a:r>
            <a:r>
              <a:rPr lang="en" sz="1200" b="0" i="0" u="none" strike="noStrike" cap="none">
                <a:solidFill>
                  <a:srgbClr val="FA726E"/>
                </a:solidFill>
                <a:latin typeface="Dosis"/>
                <a:ea typeface="Dosis"/>
                <a:cs typeface="Dosis"/>
                <a:sym typeface="Dosis"/>
              </a:rPr>
              <a:t>http://www.codecademy.com/about/jobs</a:t>
            </a:r>
            <a:endParaRPr sz="1200" b="0" i="0" u="none" strike="noStrike" cap="none">
              <a:solidFill>
                <a:schemeClr val="dk1"/>
              </a:solidFill>
              <a:latin typeface="Dosis"/>
              <a:ea typeface="Dosis"/>
              <a:cs typeface="Dosis"/>
              <a:sym typeface="Dosis"/>
            </a:endParaRPr>
          </a:p>
          <a:p>
            <a:pPr marL="0" marR="0" lvl="0" indent="0" algn="ctr" rtl="0">
              <a:lnSpc>
                <a:spcPct val="100000"/>
              </a:lnSpc>
              <a:spcBef>
                <a:spcPts val="0"/>
              </a:spcBef>
              <a:spcAft>
                <a:spcPts val="0"/>
              </a:spcAft>
              <a:buClr>
                <a:srgbClr val="8A8A8A"/>
              </a:buClr>
              <a:buSzPts val="1200"/>
              <a:buFont typeface="Arial"/>
              <a:buNone/>
            </a:pPr>
            <a:endParaRPr sz="1200" b="0" i="0" u="none" strike="noStrike" cap="none">
              <a:solidFill>
                <a:schemeClr val="lt1"/>
              </a:solidFill>
              <a:latin typeface="Dosis"/>
              <a:ea typeface="Dosis"/>
              <a:cs typeface="Dosis"/>
              <a:sym typeface="Dosis"/>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meline">
  <p:cSld name="CUSTOM_21">
    <p:spTree>
      <p:nvGrpSpPr>
        <p:cNvPr id="1" name="Shape 194"/>
        <p:cNvGrpSpPr/>
        <p:nvPr/>
      </p:nvGrpSpPr>
      <p:grpSpPr>
        <a:xfrm>
          <a:off x="0" y="0"/>
          <a:ext cx="0" cy="0"/>
          <a:chOff x="0" y="0"/>
          <a:chExt cx="0" cy="0"/>
        </a:xfrm>
      </p:grpSpPr>
      <p:cxnSp>
        <p:nvCxnSpPr>
          <p:cNvPr id="195" name="Google Shape;195;p35"/>
          <p:cNvCxnSpPr/>
          <p:nvPr/>
        </p:nvCxnSpPr>
        <p:spPr>
          <a:xfrm>
            <a:off x="381150" y="4509450"/>
            <a:ext cx="0" cy="282900"/>
          </a:xfrm>
          <a:prstGeom prst="straightConnector1">
            <a:avLst/>
          </a:prstGeom>
          <a:noFill/>
          <a:ln w="9525" cap="flat" cmpd="sng">
            <a:solidFill>
              <a:srgbClr val="000000"/>
            </a:solidFill>
            <a:prstDash val="solid"/>
            <a:round/>
            <a:headEnd type="none" w="sm" len="sm"/>
            <a:tailEnd type="none" w="sm" len="sm"/>
          </a:ln>
        </p:spPr>
      </p:cxnSp>
      <p:sp>
        <p:nvSpPr>
          <p:cNvPr id="196" name="Google Shape;196;p35"/>
          <p:cNvSpPr txBox="1"/>
          <p:nvPr/>
        </p:nvSpPr>
        <p:spPr>
          <a:xfrm>
            <a:off x="419725" y="4480500"/>
            <a:ext cx="1309800" cy="34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000000"/>
                </a:solidFill>
                <a:latin typeface="Dosis"/>
                <a:ea typeface="Dosis"/>
                <a:cs typeface="Dosis"/>
                <a:sym typeface="Dosis"/>
              </a:rPr>
              <a:t>Q2</a:t>
            </a:r>
            <a:endParaRPr sz="900" b="0" i="0" u="none" strike="noStrike" cap="none">
              <a:solidFill>
                <a:srgbClr val="000000"/>
              </a:solidFill>
              <a:latin typeface="Dosis"/>
              <a:ea typeface="Dosis"/>
              <a:cs typeface="Dosis"/>
              <a:sym typeface="Dosis"/>
            </a:endParaRPr>
          </a:p>
        </p:txBody>
      </p:sp>
      <p:cxnSp>
        <p:nvCxnSpPr>
          <p:cNvPr id="197" name="Google Shape;197;p35"/>
          <p:cNvCxnSpPr/>
          <p:nvPr/>
        </p:nvCxnSpPr>
        <p:spPr>
          <a:xfrm>
            <a:off x="3202338" y="4509450"/>
            <a:ext cx="0" cy="282900"/>
          </a:xfrm>
          <a:prstGeom prst="straightConnector1">
            <a:avLst/>
          </a:prstGeom>
          <a:noFill/>
          <a:ln w="9525" cap="flat" cmpd="sng">
            <a:solidFill>
              <a:srgbClr val="000000"/>
            </a:solidFill>
            <a:prstDash val="solid"/>
            <a:round/>
            <a:headEnd type="none" w="sm" len="sm"/>
            <a:tailEnd type="none" w="sm" len="sm"/>
          </a:ln>
        </p:spPr>
      </p:cxnSp>
      <p:sp>
        <p:nvSpPr>
          <p:cNvPr id="198" name="Google Shape;198;p35"/>
          <p:cNvSpPr txBox="1"/>
          <p:nvPr/>
        </p:nvSpPr>
        <p:spPr>
          <a:xfrm>
            <a:off x="3240913" y="4480500"/>
            <a:ext cx="1309800" cy="34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000000"/>
                </a:solidFill>
                <a:latin typeface="Dosis"/>
                <a:ea typeface="Dosis"/>
                <a:cs typeface="Dosis"/>
                <a:sym typeface="Dosis"/>
              </a:rPr>
              <a:t>Q3</a:t>
            </a:r>
            <a:endParaRPr sz="900" b="0" i="0" u="none" strike="noStrike" cap="none">
              <a:solidFill>
                <a:srgbClr val="000000"/>
              </a:solidFill>
              <a:latin typeface="Dosis"/>
              <a:ea typeface="Dosis"/>
              <a:cs typeface="Dosis"/>
              <a:sym typeface="Dosis"/>
            </a:endParaRPr>
          </a:p>
        </p:txBody>
      </p:sp>
      <p:cxnSp>
        <p:nvCxnSpPr>
          <p:cNvPr id="199" name="Google Shape;199;p35"/>
          <p:cNvCxnSpPr/>
          <p:nvPr/>
        </p:nvCxnSpPr>
        <p:spPr>
          <a:xfrm>
            <a:off x="6023550" y="4509450"/>
            <a:ext cx="0" cy="282900"/>
          </a:xfrm>
          <a:prstGeom prst="straightConnector1">
            <a:avLst/>
          </a:prstGeom>
          <a:noFill/>
          <a:ln w="9525" cap="flat" cmpd="sng">
            <a:solidFill>
              <a:srgbClr val="000000"/>
            </a:solidFill>
            <a:prstDash val="solid"/>
            <a:round/>
            <a:headEnd type="none" w="sm" len="sm"/>
            <a:tailEnd type="none" w="sm" len="sm"/>
          </a:ln>
        </p:spPr>
      </p:cxnSp>
      <p:sp>
        <p:nvSpPr>
          <p:cNvPr id="200" name="Google Shape;200;p35"/>
          <p:cNvSpPr txBox="1"/>
          <p:nvPr/>
        </p:nvSpPr>
        <p:spPr>
          <a:xfrm>
            <a:off x="6062125" y="4480500"/>
            <a:ext cx="1309800" cy="34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000000"/>
                </a:solidFill>
                <a:latin typeface="Dosis"/>
                <a:ea typeface="Dosis"/>
                <a:cs typeface="Dosis"/>
                <a:sym typeface="Dosis"/>
              </a:rPr>
              <a:t>Q4</a:t>
            </a:r>
            <a:endParaRPr sz="900" b="0" i="0" u="none" strike="noStrike" cap="none">
              <a:solidFill>
                <a:srgbClr val="000000"/>
              </a:solidFill>
              <a:latin typeface="Dosis"/>
              <a:ea typeface="Dosis"/>
              <a:cs typeface="Dosis"/>
              <a:sym typeface="Dosis"/>
            </a:endParaRPr>
          </a:p>
        </p:txBody>
      </p:sp>
      <p:cxnSp>
        <p:nvCxnSpPr>
          <p:cNvPr id="201" name="Google Shape;201;p35"/>
          <p:cNvCxnSpPr/>
          <p:nvPr/>
        </p:nvCxnSpPr>
        <p:spPr>
          <a:xfrm>
            <a:off x="381150" y="4069625"/>
            <a:ext cx="0" cy="282900"/>
          </a:xfrm>
          <a:prstGeom prst="straightConnector1">
            <a:avLst/>
          </a:prstGeom>
          <a:noFill/>
          <a:ln w="9525" cap="flat" cmpd="sng">
            <a:solidFill>
              <a:srgbClr val="CCCCCC"/>
            </a:solidFill>
            <a:prstDash val="solid"/>
            <a:round/>
            <a:headEnd type="none" w="sm" len="sm"/>
            <a:tailEnd type="none" w="sm" len="sm"/>
          </a:ln>
        </p:spPr>
      </p:cxnSp>
      <p:sp>
        <p:nvSpPr>
          <p:cNvPr id="202" name="Google Shape;202;p35"/>
          <p:cNvSpPr txBox="1"/>
          <p:nvPr/>
        </p:nvSpPr>
        <p:spPr>
          <a:xfrm>
            <a:off x="419725" y="4040675"/>
            <a:ext cx="859200" cy="34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B7B7B7"/>
                </a:solidFill>
                <a:latin typeface="Dosis"/>
                <a:ea typeface="Dosis"/>
                <a:cs typeface="Dosis"/>
                <a:sym typeface="Dosis"/>
              </a:rPr>
              <a:t>July</a:t>
            </a:r>
            <a:endParaRPr sz="900" b="0" i="0" u="none" strike="noStrike" cap="none">
              <a:solidFill>
                <a:srgbClr val="B7B7B7"/>
              </a:solidFill>
              <a:latin typeface="Dosis"/>
              <a:ea typeface="Dosis"/>
              <a:cs typeface="Dosis"/>
              <a:sym typeface="Dosis"/>
            </a:endParaRPr>
          </a:p>
        </p:txBody>
      </p:sp>
      <p:sp>
        <p:nvSpPr>
          <p:cNvPr id="203" name="Google Shape;203;p35"/>
          <p:cNvSpPr txBox="1"/>
          <p:nvPr/>
        </p:nvSpPr>
        <p:spPr>
          <a:xfrm>
            <a:off x="1365081" y="4040675"/>
            <a:ext cx="859200" cy="34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B7B7B7"/>
                </a:solidFill>
                <a:latin typeface="Dosis"/>
                <a:ea typeface="Dosis"/>
                <a:cs typeface="Dosis"/>
                <a:sym typeface="Dosis"/>
              </a:rPr>
              <a:t>August</a:t>
            </a:r>
            <a:endParaRPr sz="900" b="0" i="0" u="none" strike="noStrike" cap="none">
              <a:solidFill>
                <a:srgbClr val="B7B7B7"/>
              </a:solidFill>
              <a:latin typeface="Dosis"/>
              <a:ea typeface="Dosis"/>
              <a:cs typeface="Dosis"/>
              <a:sym typeface="Dosis"/>
            </a:endParaRPr>
          </a:p>
        </p:txBody>
      </p:sp>
      <p:cxnSp>
        <p:nvCxnSpPr>
          <p:cNvPr id="204" name="Google Shape;204;p35"/>
          <p:cNvCxnSpPr/>
          <p:nvPr/>
        </p:nvCxnSpPr>
        <p:spPr>
          <a:xfrm>
            <a:off x="1326506" y="4069625"/>
            <a:ext cx="0" cy="282900"/>
          </a:xfrm>
          <a:prstGeom prst="straightConnector1">
            <a:avLst/>
          </a:prstGeom>
          <a:noFill/>
          <a:ln w="9525" cap="flat" cmpd="sng">
            <a:solidFill>
              <a:srgbClr val="CCCCCC"/>
            </a:solidFill>
            <a:prstDash val="solid"/>
            <a:round/>
            <a:headEnd type="none" w="sm" len="sm"/>
            <a:tailEnd type="none" w="sm" len="sm"/>
          </a:ln>
        </p:spPr>
      </p:cxnSp>
      <p:sp>
        <p:nvSpPr>
          <p:cNvPr id="205" name="Google Shape;205;p35"/>
          <p:cNvSpPr txBox="1"/>
          <p:nvPr/>
        </p:nvSpPr>
        <p:spPr>
          <a:xfrm>
            <a:off x="2312269" y="4040675"/>
            <a:ext cx="859200" cy="34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B7B7B7"/>
                </a:solidFill>
                <a:latin typeface="Dosis"/>
                <a:ea typeface="Dosis"/>
                <a:cs typeface="Dosis"/>
                <a:sym typeface="Dosis"/>
              </a:rPr>
              <a:t>September</a:t>
            </a:r>
            <a:endParaRPr sz="900" b="0" i="0" u="none" strike="noStrike" cap="none">
              <a:solidFill>
                <a:srgbClr val="B7B7B7"/>
              </a:solidFill>
              <a:latin typeface="Dosis"/>
              <a:ea typeface="Dosis"/>
              <a:cs typeface="Dosis"/>
              <a:sym typeface="Dosis"/>
            </a:endParaRPr>
          </a:p>
        </p:txBody>
      </p:sp>
      <p:cxnSp>
        <p:nvCxnSpPr>
          <p:cNvPr id="206" name="Google Shape;206;p35"/>
          <p:cNvCxnSpPr/>
          <p:nvPr/>
        </p:nvCxnSpPr>
        <p:spPr>
          <a:xfrm>
            <a:off x="2273694" y="4069625"/>
            <a:ext cx="0" cy="282900"/>
          </a:xfrm>
          <a:prstGeom prst="straightConnector1">
            <a:avLst/>
          </a:prstGeom>
          <a:noFill/>
          <a:ln w="9525" cap="flat" cmpd="sng">
            <a:solidFill>
              <a:srgbClr val="CCCCCC"/>
            </a:solidFill>
            <a:prstDash val="solid"/>
            <a:round/>
            <a:headEnd type="none" w="sm" len="sm"/>
            <a:tailEnd type="none" w="sm" len="sm"/>
          </a:ln>
        </p:spPr>
      </p:cxnSp>
      <p:cxnSp>
        <p:nvCxnSpPr>
          <p:cNvPr id="207" name="Google Shape;207;p35"/>
          <p:cNvCxnSpPr/>
          <p:nvPr/>
        </p:nvCxnSpPr>
        <p:spPr>
          <a:xfrm>
            <a:off x="6023550" y="4069625"/>
            <a:ext cx="0" cy="282900"/>
          </a:xfrm>
          <a:prstGeom prst="straightConnector1">
            <a:avLst/>
          </a:prstGeom>
          <a:noFill/>
          <a:ln w="9525" cap="flat" cmpd="sng">
            <a:solidFill>
              <a:srgbClr val="CCCCCC"/>
            </a:solidFill>
            <a:prstDash val="solid"/>
            <a:round/>
            <a:headEnd type="none" w="sm" len="sm"/>
            <a:tailEnd type="none" w="sm" len="sm"/>
          </a:ln>
        </p:spPr>
      </p:cxnSp>
      <p:sp>
        <p:nvSpPr>
          <p:cNvPr id="208" name="Google Shape;208;p35"/>
          <p:cNvSpPr txBox="1"/>
          <p:nvPr/>
        </p:nvSpPr>
        <p:spPr>
          <a:xfrm>
            <a:off x="6062125" y="4040675"/>
            <a:ext cx="859200" cy="34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B7B7B7"/>
                </a:solidFill>
                <a:latin typeface="Dosis"/>
                <a:ea typeface="Dosis"/>
                <a:cs typeface="Dosis"/>
                <a:sym typeface="Dosis"/>
              </a:rPr>
              <a:t>January</a:t>
            </a:r>
            <a:endParaRPr sz="900" b="0" i="0" u="none" strike="noStrike" cap="none">
              <a:solidFill>
                <a:srgbClr val="B7B7B7"/>
              </a:solidFill>
              <a:latin typeface="Dosis"/>
              <a:ea typeface="Dosis"/>
              <a:cs typeface="Dosis"/>
              <a:sym typeface="Dosis"/>
            </a:endParaRPr>
          </a:p>
        </p:txBody>
      </p:sp>
      <p:sp>
        <p:nvSpPr>
          <p:cNvPr id="209" name="Google Shape;209;p35"/>
          <p:cNvSpPr txBox="1"/>
          <p:nvPr/>
        </p:nvSpPr>
        <p:spPr>
          <a:xfrm>
            <a:off x="7007480" y="4040675"/>
            <a:ext cx="859200" cy="34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B7B7B7"/>
                </a:solidFill>
                <a:latin typeface="Dosis"/>
                <a:ea typeface="Dosis"/>
                <a:cs typeface="Dosis"/>
                <a:sym typeface="Dosis"/>
              </a:rPr>
              <a:t>February</a:t>
            </a:r>
            <a:endParaRPr sz="900" b="0" i="0" u="none" strike="noStrike" cap="none">
              <a:solidFill>
                <a:srgbClr val="B7B7B7"/>
              </a:solidFill>
              <a:latin typeface="Dosis"/>
              <a:ea typeface="Dosis"/>
              <a:cs typeface="Dosis"/>
              <a:sym typeface="Dosis"/>
            </a:endParaRPr>
          </a:p>
        </p:txBody>
      </p:sp>
      <p:cxnSp>
        <p:nvCxnSpPr>
          <p:cNvPr id="210" name="Google Shape;210;p35"/>
          <p:cNvCxnSpPr/>
          <p:nvPr/>
        </p:nvCxnSpPr>
        <p:spPr>
          <a:xfrm>
            <a:off x="6968905" y="4069625"/>
            <a:ext cx="0" cy="282900"/>
          </a:xfrm>
          <a:prstGeom prst="straightConnector1">
            <a:avLst/>
          </a:prstGeom>
          <a:noFill/>
          <a:ln w="9525" cap="flat" cmpd="sng">
            <a:solidFill>
              <a:srgbClr val="CCCCCC"/>
            </a:solidFill>
            <a:prstDash val="solid"/>
            <a:round/>
            <a:headEnd type="none" w="sm" len="sm"/>
            <a:tailEnd type="none" w="sm" len="sm"/>
          </a:ln>
        </p:spPr>
      </p:cxnSp>
      <p:sp>
        <p:nvSpPr>
          <p:cNvPr id="211" name="Google Shape;211;p35"/>
          <p:cNvSpPr txBox="1"/>
          <p:nvPr/>
        </p:nvSpPr>
        <p:spPr>
          <a:xfrm>
            <a:off x="7954669" y="4040675"/>
            <a:ext cx="859200" cy="34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B7B7B7"/>
                </a:solidFill>
                <a:latin typeface="Dosis"/>
                <a:ea typeface="Dosis"/>
                <a:cs typeface="Dosis"/>
                <a:sym typeface="Dosis"/>
              </a:rPr>
              <a:t>March</a:t>
            </a:r>
            <a:endParaRPr sz="900" b="0" i="0" u="none" strike="noStrike" cap="none">
              <a:solidFill>
                <a:srgbClr val="B7B7B7"/>
              </a:solidFill>
              <a:latin typeface="Dosis"/>
              <a:ea typeface="Dosis"/>
              <a:cs typeface="Dosis"/>
              <a:sym typeface="Dosis"/>
            </a:endParaRPr>
          </a:p>
        </p:txBody>
      </p:sp>
      <p:cxnSp>
        <p:nvCxnSpPr>
          <p:cNvPr id="212" name="Google Shape;212;p35"/>
          <p:cNvCxnSpPr/>
          <p:nvPr/>
        </p:nvCxnSpPr>
        <p:spPr>
          <a:xfrm>
            <a:off x="7916094" y="4069625"/>
            <a:ext cx="0" cy="282900"/>
          </a:xfrm>
          <a:prstGeom prst="straightConnector1">
            <a:avLst/>
          </a:prstGeom>
          <a:noFill/>
          <a:ln w="9525" cap="flat" cmpd="sng">
            <a:solidFill>
              <a:srgbClr val="CCCCCC"/>
            </a:solidFill>
            <a:prstDash val="solid"/>
            <a:round/>
            <a:headEnd type="none" w="sm" len="sm"/>
            <a:tailEnd type="none" w="sm" len="sm"/>
          </a:ln>
        </p:spPr>
      </p:cxnSp>
      <p:cxnSp>
        <p:nvCxnSpPr>
          <p:cNvPr id="213" name="Google Shape;213;p35"/>
          <p:cNvCxnSpPr/>
          <p:nvPr/>
        </p:nvCxnSpPr>
        <p:spPr>
          <a:xfrm>
            <a:off x="3202350" y="4069625"/>
            <a:ext cx="0" cy="282900"/>
          </a:xfrm>
          <a:prstGeom prst="straightConnector1">
            <a:avLst/>
          </a:prstGeom>
          <a:noFill/>
          <a:ln w="9525" cap="flat" cmpd="sng">
            <a:solidFill>
              <a:srgbClr val="CCCCCC"/>
            </a:solidFill>
            <a:prstDash val="solid"/>
            <a:round/>
            <a:headEnd type="none" w="sm" len="sm"/>
            <a:tailEnd type="none" w="sm" len="sm"/>
          </a:ln>
        </p:spPr>
      </p:cxnSp>
      <p:sp>
        <p:nvSpPr>
          <p:cNvPr id="214" name="Google Shape;214;p35"/>
          <p:cNvSpPr txBox="1"/>
          <p:nvPr/>
        </p:nvSpPr>
        <p:spPr>
          <a:xfrm>
            <a:off x="3240925" y="4040675"/>
            <a:ext cx="859200" cy="34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B7B7B7"/>
                </a:solidFill>
                <a:latin typeface="Dosis"/>
                <a:ea typeface="Dosis"/>
                <a:cs typeface="Dosis"/>
                <a:sym typeface="Dosis"/>
              </a:rPr>
              <a:t>October</a:t>
            </a:r>
            <a:endParaRPr sz="900" b="0" i="0" u="none" strike="noStrike" cap="none">
              <a:solidFill>
                <a:srgbClr val="B7B7B7"/>
              </a:solidFill>
              <a:latin typeface="Dosis"/>
              <a:ea typeface="Dosis"/>
              <a:cs typeface="Dosis"/>
              <a:sym typeface="Dosis"/>
            </a:endParaRPr>
          </a:p>
        </p:txBody>
      </p:sp>
      <p:sp>
        <p:nvSpPr>
          <p:cNvPr id="215" name="Google Shape;215;p35"/>
          <p:cNvSpPr txBox="1"/>
          <p:nvPr/>
        </p:nvSpPr>
        <p:spPr>
          <a:xfrm>
            <a:off x="4186280" y="4040675"/>
            <a:ext cx="859200" cy="34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B7B7B7"/>
                </a:solidFill>
                <a:latin typeface="Dosis"/>
                <a:ea typeface="Dosis"/>
                <a:cs typeface="Dosis"/>
                <a:sym typeface="Dosis"/>
              </a:rPr>
              <a:t>November</a:t>
            </a:r>
            <a:endParaRPr sz="900" b="0" i="0" u="none" strike="noStrike" cap="none">
              <a:solidFill>
                <a:srgbClr val="B7B7B7"/>
              </a:solidFill>
              <a:latin typeface="Dosis"/>
              <a:ea typeface="Dosis"/>
              <a:cs typeface="Dosis"/>
              <a:sym typeface="Dosis"/>
            </a:endParaRPr>
          </a:p>
        </p:txBody>
      </p:sp>
      <p:cxnSp>
        <p:nvCxnSpPr>
          <p:cNvPr id="216" name="Google Shape;216;p35"/>
          <p:cNvCxnSpPr/>
          <p:nvPr/>
        </p:nvCxnSpPr>
        <p:spPr>
          <a:xfrm>
            <a:off x="4147705" y="4069625"/>
            <a:ext cx="0" cy="282900"/>
          </a:xfrm>
          <a:prstGeom prst="straightConnector1">
            <a:avLst/>
          </a:prstGeom>
          <a:noFill/>
          <a:ln w="9525" cap="flat" cmpd="sng">
            <a:solidFill>
              <a:srgbClr val="CCCCCC"/>
            </a:solidFill>
            <a:prstDash val="solid"/>
            <a:round/>
            <a:headEnd type="none" w="sm" len="sm"/>
            <a:tailEnd type="none" w="sm" len="sm"/>
          </a:ln>
        </p:spPr>
      </p:cxnSp>
      <p:sp>
        <p:nvSpPr>
          <p:cNvPr id="217" name="Google Shape;217;p35"/>
          <p:cNvSpPr txBox="1"/>
          <p:nvPr/>
        </p:nvSpPr>
        <p:spPr>
          <a:xfrm>
            <a:off x="5133469" y="4040675"/>
            <a:ext cx="859200" cy="34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B7B7B7"/>
                </a:solidFill>
                <a:latin typeface="Dosis"/>
                <a:ea typeface="Dosis"/>
                <a:cs typeface="Dosis"/>
                <a:sym typeface="Dosis"/>
              </a:rPr>
              <a:t>December</a:t>
            </a:r>
            <a:endParaRPr sz="900" b="0" i="0" u="none" strike="noStrike" cap="none">
              <a:solidFill>
                <a:srgbClr val="B7B7B7"/>
              </a:solidFill>
              <a:latin typeface="Dosis"/>
              <a:ea typeface="Dosis"/>
              <a:cs typeface="Dosis"/>
              <a:sym typeface="Dosis"/>
            </a:endParaRPr>
          </a:p>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rgbClr val="B7B7B7"/>
              </a:solidFill>
              <a:latin typeface="Dosis"/>
              <a:ea typeface="Dosis"/>
              <a:cs typeface="Dosis"/>
              <a:sym typeface="Dosis"/>
            </a:endParaRPr>
          </a:p>
        </p:txBody>
      </p:sp>
      <p:cxnSp>
        <p:nvCxnSpPr>
          <p:cNvPr id="218" name="Google Shape;218;p35"/>
          <p:cNvCxnSpPr/>
          <p:nvPr/>
        </p:nvCxnSpPr>
        <p:spPr>
          <a:xfrm>
            <a:off x="5094894" y="4069625"/>
            <a:ext cx="0" cy="282900"/>
          </a:xfrm>
          <a:prstGeom prst="straightConnector1">
            <a:avLst/>
          </a:prstGeom>
          <a:noFill/>
          <a:ln w="9525" cap="flat" cmpd="sng">
            <a:solidFill>
              <a:srgbClr val="CCCCCC"/>
            </a:solidFill>
            <a:prstDash val="solid"/>
            <a:round/>
            <a:headEnd type="none" w="sm" len="sm"/>
            <a:tailEnd type="none" w="sm" len="sm"/>
          </a:ln>
        </p:spPr>
      </p:cxnSp>
      <p:cxnSp>
        <p:nvCxnSpPr>
          <p:cNvPr id="219" name="Google Shape;219;p35"/>
          <p:cNvCxnSpPr/>
          <p:nvPr/>
        </p:nvCxnSpPr>
        <p:spPr>
          <a:xfrm>
            <a:off x="3202338" y="977325"/>
            <a:ext cx="0" cy="2893500"/>
          </a:xfrm>
          <a:prstGeom prst="straightConnector1">
            <a:avLst/>
          </a:prstGeom>
          <a:noFill/>
          <a:ln w="9525" cap="flat" cmpd="sng">
            <a:solidFill>
              <a:srgbClr val="939598"/>
            </a:solidFill>
            <a:prstDash val="dot"/>
            <a:round/>
            <a:headEnd type="none" w="sm" len="sm"/>
            <a:tailEnd type="none" w="sm" len="sm"/>
          </a:ln>
        </p:spPr>
      </p:cxnSp>
      <p:cxnSp>
        <p:nvCxnSpPr>
          <p:cNvPr id="220" name="Google Shape;220;p35"/>
          <p:cNvCxnSpPr/>
          <p:nvPr/>
        </p:nvCxnSpPr>
        <p:spPr>
          <a:xfrm>
            <a:off x="6023550" y="977325"/>
            <a:ext cx="0" cy="2893500"/>
          </a:xfrm>
          <a:prstGeom prst="straightConnector1">
            <a:avLst/>
          </a:prstGeom>
          <a:noFill/>
          <a:ln w="9525" cap="flat" cmpd="sng">
            <a:solidFill>
              <a:srgbClr val="939598"/>
            </a:solidFill>
            <a:prstDash val="dot"/>
            <a:round/>
            <a:headEnd type="none" w="sm" len="sm"/>
            <a:tailEnd type="none" w="sm" len="sm"/>
          </a:ln>
        </p:spPr>
      </p:cxnSp>
      <p:cxnSp>
        <p:nvCxnSpPr>
          <p:cNvPr id="221" name="Google Shape;221;p35"/>
          <p:cNvCxnSpPr/>
          <p:nvPr/>
        </p:nvCxnSpPr>
        <p:spPr>
          <a:xfrm>
            <a:off x="381150" y="977325"/>
            <a:ext cx="0" cy="2893500"/>
          </a:xfrm>
          <a:prstGeom prst="straightConnector1">
            <a:avLst/>
          </a:prstGeom>
          <a:noFill/>
          <a:ln w="9525" cap="flat" cmpd="sng">
            <a:solidFill>
              <a:srgbClr val="939598"/>
            </a:solidFill>
            <a:prstDash val="dot"/>
            <a:round/>
            <a:headEnd type="none" w="sm" len="sm"/>
            <a:tailEnd type="none" w="sm" len="sm"/>
          </a:ln>
        </p:spPr>
      </p:cxnSp>
      <p:sp>
        <p:nvSpPr>
          <p:cNvPr id="222" name="Google Shape;222;p35"/>
          <p:cNvSpPr/>
          <p:nvPr/>
        </p:nvSpPr>
        <p:spPr>
          <a:xfrm>
            <a:off x="1326500" y="3228775"/>
            <a:ext cx="1881300" cy="214800"/>
          </a:xfrm>
          <a:prstGeom prst="roundRect">
            <a:avLst>
              <a:gd name="adj" fmla="val 0"/>
            </a:avLst>
          </a:prstGeom>
          <a:solidFill>
            <a:srgbClr val="40D7C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666666"/>
                </a:solidFill>
                <a:latin typeface="Dosis"/>
                <a:ea typeface="Dosis"/>
                <a:cs typeface="Dosis"/>
                <a:sym typeface="Dosis"/>
              </a:rPr>
              <a:t>Spec definition</a:t>
            </a:r>
            <a:endParaRPr sz="1000" b="0" i="0" u="none" strike="noStrike" cap="none">
              <a:solidFill>
                <a:srgbClr val="666666"/>
              </a:solidFill>
              <a:latin typeface="Dosis"/>
              <a:ea typeface="Dosis"/>
              <a:cs typeface="Dosis"/>
              <a:sym typeface="Dosis"/>
            </a:endParaRPr>
          </a:p>
        </p:txBody>
      </p:sp>
      <p:sp>
        <p:nvSpPr>
          <p:cNvPr id="223" name="Google Shape;223;p35"/>
          <p:cNvSpPr/>
          <p:nvPr/>
        </p:nvSpPr>
        <p:spPr>
          <a:xfrm>
            <a:off x="3207925" y="3228775"/>
            <a:ext cx="2815500" cy="214800"/>
          </a:xfrm>
          <a:prstGeom prst="roundRect">
            <a:avLst>
              <a:gd name="adj" fmla="val 0"/>
            </a:avLst>
          </a:prstGeom>
          <a:solidFill>
            <a:srgbClr val="40D7C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666666"/>
                </a:solidFill>
                <a:latin typeface="Dosis"/>
                <a:ea typeface="Dosis"/>
                <a:cs typeface="Dosis"/>
                <a:sym typeface="Dosis"/>
              </a:rPr>
              <a:t>Evaluate, and build</a:t>
            </a:r>
            <a:endParaRPr sz="1000" b="0" i="0" u="none" strike="noStrike" cap="none">
              <a:solidFill>
                <a:srgbClr val="666666"/>
              </a:solidFill>
              <a:latin typeface="Dosis"/>
              <a:ea typeface="Dosis"/>
              <a:cs typeface="Dosis"/>
              <a:sym typeface="Dosis"/>
            </a:endParaRPr>
          </a:p>
        </p:txBody>
      </p:sp>
      <p:sp>
        <p:nvSpPr>
          <p:cNvPr id="224" name="Google Shape;224;p35"/>
          <p:cNvSpPr/>
          <p:nvPr/>
        </p:nvSpPr>
        <p:spPr>
          <a:xfrm>
            <a:off x="6023552" y="3443581"/>
            <a:ext cx="1500300" cy="214800"/>
          </a:xfrm>
          <a:prstGeom prst="roundRect">
            <a:avLst>
              <a:gd name="adj" fmla="val 0"/>
            </a:avLst>
          </a:prstGeom>
          <a:solidFill>
            <a:srgbClr val="40D7C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666666"/>
                </a:solidFill>
                <a:latin typeface="Dosis"/>
                <a:ea typeface="Dosis"/>
                <a:cs typeface="Dosis"/>
                <a:sym typeface="Dosis"/>
              </a:rPr>
              <a:t>non-US app store?</a:t>
            </a:r>
            <a:endParaRPr sz="1000" b="0" i="0" u="none" strike="noStrike" cap="none">
              <a:solidFill>
                <a:srgbClr val="666666"/>
              </a:solidFill>
              <a:latin typeface="Dosis"/>
              <a:ea typeface="Dosis"/>
              <a:cs typeface="Dosis"/>
              <a:sym typeface="Dosis"/>
            </a:endParaRPr>
          </a:p>
        </p:txBody>
      </p:sp>
      <p:sp>
        <p:nvSpPr>
          <p:cNvPr id="225" name="Google Shape;225;p35"/>
          <p:cNvSpPr/>
          <p:nvPr/>
        </p:nvSpPr>
        <p:spPr>
          <a:xfrm>
            <a:off x="1326450" y="1196281"/>
            <a:ext cx="2294400" cy="214800"/>
          </a:xfrm>
          <a:prstGeom prst="roundRect">
            <a:avLst>
              <a:gd name="adj" fmla="val 0"/>
            </a:avLst>
          </a:prstGeom>
          <a:solidFill>
            <a:srgbClr val="29526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FFFFFF"/>
                </a:solidFill>
                <a:latin typeface="Dosis"/>
                <a:ea typeface="Dosis"/>
                <a:cs typeface="Dosis"/>
                <a:sym typeface="Dosis"/>
              </a:rPr>
              <a:t>LTP 1+2 francine release</a:t>
            </a:r>
            <a:endParaRPr sz="1000" b="0" i="0" u="none" strike="noStrike" cap="none">
              <a:solidFill>
                <a:srgbClr val="FFFFFF"/>
              </a:solidFill>
              <a:latin typeface="Dosis"/>
              <a:ea typeface="Dosis"/>
              <a:cs typeface="Dosis"/>
              <a:sym typeface="Dosis"/>
            </a:endParaRPr>
          </a:p>
        </p:txBody>
      </p:sp>
      <p:sp>
        <p:nvSpPr>
          <p:cNvPr id="226" name="Google Shape;226;p35"/>
          <p:cNvSpPr/>
          <p:nvPr/>
        </p:nvSpPr>
        <p:spPr>
          <a:xfrm>
            <a:off x="3620852" y="1196281"/>
            <a:ext cx="1122000" cy="214800"/>
          </a:xfrm>
          <a:prstGeom prst="roundRect">
            <a:avLst>
              <a:gd name="adj" fmla="val 0"/>
            </a:avLst>
          </a:prstGeom>
          <a:solidFill>
            <a:srgbClr val="29526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FFFFFF"/>
                </a:solidFill>
                <a:latin typeface="Dosis"/>
                <a:ea typeface="Dosis"/>
                <a:cs typeface="Dosis"/>
                <a:sym typeface="Dosis"/>
              </a:rPr>
              <a:t>final release</a:t>
            </a:r>
            <a:endParaRPr sz="1000" b="0" i="0" u="none" strike="noStrike" cap="none">
              <a:solidFill>
                <a:srgbClr val="FFFFFF"/>
              </a:solidFill>
              <a:latin typeface="Dosis"/>
              <a:ea typeface="Dosis"/>
              <a:cs typeface="Dosis"/>
              <a:sym typeface="Dosis"/>
            </a:endParaRPr>
          </a:p>
        </p:txBody>
      </p:sp>
      <p:sp>
        <p:nvSpPr>
          <p:cNvPr id="227" name="Google Shape;227;p35"/>
          <p:cNvSpPr/>
          <p:nvPr/>
        </p:nvSpPr>
        <p:spPr>
          <a:xfrm>
            <a:off x="1326450" y="1501081"/>
            <a:ext cx="1881300" cy="214800"/>
          </a:xfrm>
          <a:prstGeom prst="roundRect">
            <a:avLst>
              <a:gd name="adj" fmla="val 0"/>
            </a:avLst>
          </a:prstGeom>
          <a:solidFill>
            <a:srgbClr val="29526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FFFFFF"/>
                </a:solidFill>
                <a:latin typeface="Dosis"/>
                <a:ea typeface="Dosis"/>
                <a:cs typeface="Dosis"/>
                <a:sym typeface="Dosis"/>
              </a:rPr>
              <a:t>HT: 100 interviews</a:t>
            </a:r>
            <a:endParaRPr sz="1000" b="0" i="0" u="none" strike="noStrike" cap="none">
              <a:solidFill>
                <a:srgbClr val="FFFFFF"/>
              </a:solidFill>
              <a:latin typeface="Dosis"/>
              <a:ea typeface="Dosis"/>
              <a:cs typeface="Dosis"/>
              <a:sym typeface="Dosis"/>
            </a:endParaRPr>
          </a:p>
        </p:txBody>
      </p:sp>
      <p:sp>
        <p:nvSpPr>
          <p:cNvPr id="228" name="Google Shape;228;p35"/>
          <p:cNvSpPr/>
          <p:nvPr/>
        </p:nvSpPr>
        <p:spPr>
          <a:xfrm>
            <a:off x="3210751" y="1501081"/>
            <a:ext cx="1391400" cy="323700"/>
          </a:xfrm>
          <a:prstGeom prst="roundRect">
            <a:avLst>
              <a:gd name="adj" fmla="val 0"/>
            </a:avLst>
          </a:prstGeom>
          <a:solidFill>
            <a:srgbClr val="29526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FFFFFF"/>
                </a:solidFill>
                <a:latin typeface="Dosis"/>
                <a:ea typeface="Dosis"/>
                <a:cs typeface="Dosis"/>
                <a:sym typeface="Dosis"/>
              </a:rPr>
              <a:t>hireability funnel + integration?</a:t>
            </a:r>
            <a:endParaRPr sz="1000" b="0" i="0" u="none" strike="noStrike" cap="none">
              <a:solidFill>
                <a:srgbClr val="FFFFFF"/>
              </a:solidFill>
              <a:latin typeface="Dosis"/>
              <a:ea typeface="Dosis"/>
              <a:cs typeface="Dosis"/>
              <a:sym typeface="Dosis"/>
            </a:endParaRPr>
          </a:p>
        </p:txBody>
      </p:sp>
      <p:sp>
        <p:nvSpPr>
          <p:cNvPr id="229" name="Google Shape;229;p35"/>
          <p:cNvSpPr/>
          <p:nvPr/>
        </p:nvSpPr>
        <p:spPr>
          <a:xfrm>
            <a:off x="1326450" y="2255231"/>
            <a:ext cx="1881300" cy="214800"/>
          </a:xfrm>
          <a:prstGeom prst="roundRect">
            <a:avLst>
              <a:gd name="adj" fmla="val 0"/>
            </a:avLst>
          </a:prstGeom>
          <a:solidFill>
            <a:srgbClr val="59A1C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FFFFFF"/>
                </a:solidFill>
                <a:latin typeface="Dosis"/>
                <a:ea typeface="Dosis"/>
                <a:cs typeface="Dosis"/>
                <a:sym typeface="Dosis"/>
              </a:rPr>
              <a:t>Peer Code Review</a:t>
            </a:r>
            <a:endParaRPr sz="1000" b="0" i="0" u="none" strike="noStrike" cap="none">
              <a:solidFill>
                <a:srgbClr val="FFFFFF"/>
              </a:solidFill>
              <a:latin typeface="Dosis"/>
              <a:ea typeface="Dosis"/>
              <a:cs typeface="Dosis"/>
              <a:sym typeface="Dosis"/>
            </a:endParaRPr>
          </a:p>
        </p:txBody>
      </p:sp>
      <p:sp>
        <p:nvSpPr>
          <p:cNvPr id="230" name="Google Shape;230;p35"/>
          <p:cNvSpPr/>
          <p:nvPr/>
        </p:nvSpPr>
        <p:spPr>
          <a:xfrm>
            <a:off x="1326450" y="2552106"/>
            <a:ext cx="1881300" cy="214800"/>
          </a:xfrm>
          <a:prstGeom prst="roundRect">
            <a:avLst>
              <a:gd name="adj" fmla="val 0"/>
            </a:avLst>
          </a:prstGeom>
          <a:solidFill>
            <a:srgbClr val="59A1C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FFFFFF"/>
                </a:solidFill>
                <a:latin typeface="Dosis"/>
                <a:ea typeface="Dosis"/>
                <a:cs typeface="Dosis"/>
                <a:sym typeface="Dosis"/>
              </a:rPr>
              <a:t>Guidance Counselor</a:t>
            </a:r>
            <a:endParaRPr sz="1000" b="0" i="0" u="none" strike="noStrike" cap="none">
              <a:solidFill>
                <a:srgbClr val="FFFFFF"/>
              </a:solidFill>
              <a:latin typeface="Dosis"/>
              <a:ea typeface="Dosis"/>
              <a:cs typeface="Dosis"/>
              <a:sym typeface="Dosis"/>
            </a:endParaRPr>
          </a:p>
        </p:txBody>
      </p:sp>
      <p:sp>
        <p:nvSpPr>
          <p:cNvPr id="231" name="Google Shape;231;p35"/>
          <p:cNvSpPr/>
          <p:nvPr/>
        </p:nvSpPr>
        <p:spPr>
          <a:xfrm>
            <a:off x="7313577" y="3228781"/>
            <a:ext cx="1500300" cy="214800"/>
          </a:xfrm>
          <a:prstGeom prst="roundRect">
            <a:avLst>
              <a:gd name="adj" fmla="val 0"/>
            </a:avLst>
          </a:prstGeom>
          <a:solidFill>
            <a:srgbClr val="40D7C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666666"/>
                </a:solidFill>
                <a:latin typeface="Dosis"/>
                <a:ea typeface="Dosis"/>
                <a:cs typeface="Dosis"/>
                <a:sym typeface="Dosis"/>
              </a:rPr>
              <a:t>Deliver to US app store</a:t>
            </a:r>
            <a:endParaRPr sz="1000" b="0" i="0" u="none" strike="noStrike" cap="none">
              <a:solidFill>
                <a:srgbClr val="666666"/>
              </a:solidFill>
              <a:latin typeface="Dosis"/>
              <a:ea typeface="Dosis"/>
              <a:cs typeface="Dosis"/>
              <a:sym typeface="Dosis"/>
            </a:endParaRPr>
          </a:p>
        </p:txBody>
      </p:sp>
      <p:cxnSp>
        <p:nvCxnSpPr>
          <p:cNvPr id="232" name="Google Shape;232;p35"/>
          <p:cNvCxnSpPr/>
          <p:nvPr/>
        </p:nvCxnSpPr>
        <p:spPr>
          <a:xfrm>
            <a:off x="8813875" y="977325"/>
            <a:ext cx="0" cy="2893500"/>
          </a:xfrm>
          <a:prstGeom prst="straightConnector1">
            <a:avLst/>
          </a:prstGeom>
          <a:noFill/>
          <a:ln w="9525" cap="flat" cmpd="sng">
            <a:solidFill>
              <a:srgbClr val="939598"/>
            </a:solidFill>
            <a:prstDash val="dot"/>
            <a:round/>
            <a:headEnd type="none" w="sm" len="sm"/>
            <a:tailEnd type="none" w="sm" len="sm"/>
          </a:ln>
        </p:spPr>
      </p:cxnSp>
      <p:sp>
        <p:nvSpPr>
          <p:cNvPr id="233" name="Google Shape;233;p35"/>
          <p:cNvSpPr/>
          <p:nvPr/>
        </p:nvSpPr>
        <p:spPr>
          <a:xfrm>
            <a:off x="6216263" y="641550"/>
            <a:ext cx="142500" cy="142500"/>
          </a:xfrm>
          <a:prstGeom prst="rect">
            <a:avLst/>
          </a:prstGeom>
          <a:solidFill>
            <a:srgbClr val="29526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4" name="Google Shape;234;p35"/>
          <p:cNvSpPr txBox="1"/>
          <p:nvPr/>
        </p:nvSpPr>
        <p:spPr>
          <a:xfrm>
            <a:off x="6327286" y="536775"/>
            <a:ext cx="972300" cy="34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rgbClr val="295269"/>
                </a:solidFill>
                <a:latin typeface="Dosis"/>
                <a:ea typeface="Dosis"/>
                <a:cs typeface="Dosis"/>
                <a:sym typeface="Dosis"/>
              </a:rPr>
              <a:t>LTP3</a:t>
            </a:r>
            <a:endParaRPr sz="1100" b="0" i="0" u="none" strike="noStrike" cap="none">
              <a:solidFill>
                <a:srgbClr val="295269"/>
              </a:solidFill>
              <a:latin typeface="Dosis"/>
              <a:ea typeface="Dosis"/>
              <a:cs typeface="Dosis"/>
              <a:sym typeface="Dosis"/>
            </a:endParaRPr>
          </a:p>
        </p:txBody>
      </p:sp>
      <p:sp>
        <p:nvSpPr>
          <p:cNvPr id="235" name="Google Shape;235;p35"/>
          <p:cNvSpPr txBox="1"/>
          <p:nvPr/>
        </p:nvSpPr>
        <p:spPr>
          <a:xfrm>
            <a:off x="7040238" y="536775"/>
            <a:ext cx="1071900" cy="34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rgbClr val="6AB1D3"/>
                </a:solidFill>
                <a:latin typeface="Dosis"/>
                <a:ea typeface="Dosis"/>
                <a:cs typeface="Dosis"/>
                <a:sym typeface="Dosis"/>
              </a:rPr>
              <a:t>Community + $</a:t>
            </a:r>
            <a:endParaRPr sz="1100" b="0" i="0" u="none" strike="noStrike" cap="none">
              <a:solidFill>
                <a:srgbClr val="6AB1D3"/>
              </a:solidFill>
              <a:latin typeface="Dosis"/>
              <a:ea typeface="Dosis"/>
              <a:cs typeface="Dosis"/>
              <a:sym typeface="Dosis"/>
            </a:endParaRPr>
          </a:p>
        </p:txBody>
      </p:sp>
      <p:sp>
        <p:nvSpPr>
          <p:cNvPr id="236" name="Google Shape;236;p35"/>
          <p:cNvSpPr/>
          <p:nvPr/>
        </p:nvSpPr>
        <p:spPr>
          <a:xfrm>
            <a:off x="6929213" y="641550"/>
            <a:ext cx="142500" cy="142500"/>
          </a:xfrm>
          <a:prstGeom prst="rect">
            <a:avLst/>
          </a:prstGeom>
          <a:solidFill>
            <a:srgbClr val="6AB1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7" name="Google Shape;237;p35"/>
          <p:cNvSpPr txBox="1"/>
          <p:nvPr/>
        </p:nvSpPr>
        <p:spPr>
          <a:xfrm>
            <a:off x="8301731" y="536775"/>
            <a:ext cx="1071900" cy="34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rgbClr val="40D7C1"/>
                </a:solidFill>
                <a:latin typeface="Dosis"/>
                <a:ea typeface="Dosis"/>
                <a:cs typeface="Dosis"/>
                <a:sym typeface="Dosis"/>
              </a:rPr>
              <a:t>Mobile</a:t>
            </a:r>
            <a:endParaRPr sz="1100" b="0" i="0" u="none" strike="noStrike" cap="none">
              <a:solidFill>
                <a:srgbClr val="40D7C1"/>
              </a:solidFill>
              <a:latin typeface="Dosis"/>
              <a:ea typeface="Dosis"/>
              <a:cs typeface="Dosis"/>
              <a:sym typeface="Dosis"/>
            </a:endParaRPr>
          </a:p>
        </p:txBody>
      </p:sp>
      <p:sp>
        <p:nvSpPr>
          <p:cNvPr id="238" name="Google Shape;238;p35"/>
          <p:cNvSpPr/>
          <p:nvPr/>
        </p:nvSpPr>
        <p:spPr>
          <a:xfrm>
            <a:off x="8190706" y="641550"/>
            <a:ext cx="142500" cy="142500"/>
          </a:xfrm>
          <a:prstGeom prst="rect">
            <a:avLst/>
          </a:prstGeom>
          <a:solidFill>
            <a:srgbClr val="40D7C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239" name="Google Shape;239;p35"/>
          <p:cNvCxnSpPr/>
          <p:nvPr/>
        </p:nvCxnSpPr>
        <p:spPr>
          <a:xfrm>
            <a:off x="381150" y="3849525"/>
            <a:ext cx="8435100" cy="0"/>
          </a:xfrm>
          <a:prstGeom prst="straightConnector1">
            <a:avLst/>
          </a:prstGeom>
          <a:noFill/>
          <a:ln w="9525" cap="flat" cmpd="sng">
            <a:solidFill>
              <a:srgbClr val="939598"/>
            </a:solidFill>
            <a:prstDash val="dot"/>
            <a:round/>
            <a:headEnd type="none" w="sm" len="sm"/>
            <a:tailEnd type="none" w="sm" len="sm"/>
          </a:ln>
        </p:spPr>
      </p:cxnSp>
      <p:cxnSp>
        <p:nvCxnSpPr>
          <p:cNvPr id="240" name="Google Shape;240;p35"/>
          <p:cNvCxnSpPr/>
          <p:nvPr/>
        </p:nvCxnSpPr>
        <p:spPr>
          <a:xfrm>
            <a:off x="381150" y="977325"/>
            <a:ext cx="8435100" cy="0"/>
          </a:xfrm>
          <a:prstGeom prst="straightConnector1">
            <a:avLst/>
          </a:prstGeom>
          <a:noFill/>
          <a:ln w="9525" cap="flat" cmpd="sng">
            <a:solidFill>
              <a:srgbClr val="939598"/>
            </a:solidFill>
            <a:prstDash val="dot"/>
            <a:round/>
            <a:headEnd type="none" w="sm" len="sm"/>
            <a:tailEnd type="none" w="sm" len="sm"/>
          </a:ln>
        </p:spPr>
      </p:cxnSp>
      <p:cxnSp>
        <p:nvCxnSpPr>
          <p:cNvPr id="241" name="Google Shape;241;p35"/>
          <p:cNvCxnSpPr/>
          <p:nvPr/>
        </p:nvCxnSpPr>
        <p:spPr>
          <a:xfrm>
            <a:off x="381150" y="2017875"/>
            <a:ext cx="8435100" cy="0"/>
          </a:xfrm>
          <a:prstGeom prst="straightConnector1">
            <a:avLst/>
          </a:prstGeom>
          <a:noFill/>
          <a:ln w="9525" cap="flat" cmpd="sng">
            <a:solidFill>
              <a:srgbClr val="939598"/>
            </a:solidFill>
            <a:prstDash val="dot"/>
            <a:round/>
            <a:headEnd type="none" w="sm" len="sm"/>
            <a:tailEnd type="none" w="sm" len="sm"/>
          </a:ln>
        </p:spPr>
      </p:cxnSp>
      <p:cxnSp>
        <p:nvCxnSpPr>
          <p:cNvPr id="242" name="Google Shape;242;p35"/>
          <p:cNvCxnSpPr/>
          <p:nvPr/>
        </p:nvCxnSpPr>
        <p:spPr>
          <a:xfrm>
            <a:off x="381150" y="2987150"/>
            <a:ext cx="8435100" cy="0"/>
          </a:xfrm>
          <a:prstGeom prst="straightConnector1">
            <a:avLst/>
          </a:prstGeom>
          <a:noFill/>
          <a:ln w="9525" cap="flat" cmpd="sng">
            <a:solidFill>
              <a:srgbClr val="939598"/>
            </a:solidFill>
            <a:prstDash val="dot"/>
            <a:round/>
            <a:headEnd type="none" w="sm" len="sm"/>
            <a:tailEnd type="none" w="sm" len="sm"/>
          </a:ln>
        </p:spPr>
      </p:cxn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47"/>
        <p:cNvGrpSpPr/>
        <p:nvPr/>
      </p:nvGrpSpPr>
      <p:grpSpPr>
        <a:xfrm>
          <a:off x="0" y="0"/>
          <a:ext cx="0" cy="0"/>
          <a:chOff x="0" y="0"/>
          <a:chExt cx="0" cy="0"/>
        </a:xfrm>
      </p:grpSpPr>
      <p:sp>
        <p:nvSpPr>
          <p:cNvPr id="248" name="Google Shape;248;p3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49" name="Google Shape;249;p3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50" name="Google Shape;250;p3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51"/>
        <p:cNvGrpSpPr/>
        <p:nvPr/>
      </p:nvGrpSpPr>
      <p:grpSpPr>
        <a:xfrm>
          <a:off x="0" y="0"/>
          <a:ext cx="0" cy="0"/>
          <a:chOff x="0" y="0"/>
          <a:chExt cx="0" cy="0"/>
        </a:xfrm>
      </p:grpSpPr>
      <p:sp>
        <p:nvSpPr>
          <p:cNvPr id="252" name="Google Shape;252;p38"/>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253" name="Google Shape;253;p38"/>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254" name="Google Shape;254;p3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55"/>
        <p:cNvGrpSpPr/>
        <p:nvPr/>
      </p:nvGrpSpPr>
      <p:grpSpPr>
        <a:xfrm>
          <a:off x="0" y="0"/>
          <a:ext cx="0" cy="0"/>
          <a:chOff x="0" y="0"/>
          <a:chExt cx="0" cy="0"/>
        </a:xfrm>
      </p:grpSpPr>
      <p:sp>
        <p:nvSpPr>
          <p:cNvPr id="256" name="Google Shape;256;p39"/>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257" name="Google Shape;257;p3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58"/>
        <p:cNvGrpSpPr/>
        <p:nvPr/>
      </p:nvGrpSpPr>
      <p:grpSpPr>
        <a:xfrm>
          <a:off x="0" y="0"/>
          <a:ext cx="0" cy="0"/>
          <a:chOff x="0" y="0"/>
          <a:chExt cx="0" cy="0"/>
        </a:xfrm>
      </p:grpSpPr>
      <p:sp>
        <p:nvSpPr>
          <p:cNvPr id="259" name="Google Shape;259;p4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60" name="Google Shape;260;p40"/>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61" name="Google Shape;261;p40"/>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62" name="Google Shape;262;p4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63"/>
        <p:cNvGrpSpPr/>
        <p:nvPr/>
      </p:nvGrpSpPr>
      <p:grpSpPr>
        <a:xfrm>
          <a:off x="0" y="0"/>
          <a:ext cx="0" cy="0"/>
          <a:chOff x="0" y="0"/>
          <a:chExt cx="0" cy="0"/>
        </a:xfrm>
      </p:grpSpPr>
      <p:sp>
        <p:nvSpPr>
          <p:cNvPr id="264" name="Google Shape;264;p4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65" name="Google Shape;265;p4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66"/>
        <p:cNvGrpSpPr/>
        <p:nvPr/>
      </p:nvGrpSpPr>
      <p:grpSpPr>
        <a:xfrm>
          <a:off x="0" y="0"/>
          <a:ext cx="0" cy="0"/>
          <a:chOff x="0" y="0"/>
          <a:chExt cx="0" cy="0"/>
        </a:xfrm>
      </p:grpSpPr>
      <p:sp>
        <p:nvSpPr>
          <p:cNvPr id="267" name="Google Shape;267;p42"/>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268" name="Google Shape;268;p42"/>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69" name="Google Shape;269;p4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70"/>
        <p:cNvGrpSpPr/>
        <p:nvPr/>
      </p:nvGrpSpPr>
      <p:grpSpPr>
        <a:xfrm>
          <a:off x="0" y="0"/>
          <a:ext cx="0" cy="0"/>
          <a:chOff x="0" y="0"/>
          <a:chExt cx="0" cy="0"/>
        </a:xfrm>
      </p:grpSpPr>
      <p:sp>
        <p:nvSpPr>
          <p:cNvPr id="271" name="Google Shape;271;p43"/>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272" name="Google Shape;272;p4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73"/>
        <p:cNvGrpSpPr/>
        <p:nvPr/>
      </p:nvGrpSpPr>
      <p:grpSpPr>
        <a:xfrm>
          <a:off x="0" y="0"/>
          <a:ext cx="0" cy="0"/>
          <a:chOff x="0" y="0"/>
          <a:chExt cx="0" cy="0"/>
        </a:xfrm>
      </p:grpSpPr>
      <p:sp>
        <p:nvSpPr>
          <p:cNvPr id="274" name="Google Shape;274;p44"/>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5" name="Google Shape;275;p44"/>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276" name="Google Shape;276;p44"/>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277" name="Google Shape;277;p44"/>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78" name="Google Shape;278;p4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279"/>
        <p:cNvGrpSpPr/>
        <p:nvPr/>
      </p:nvGrpSpPr>
      <p:grpSpPr>
        <a:xfrm>
          <a:off x="0" y="0"/>
          <a:ext cx="0" cy="0"/>
          <a:chOff x="0" y="0"/>
          <a:chExt cx="0" cy="0"/>
        </a:xfrm>
      </p:grpSpPr>
      <p:sp>
        <p:nvSpPr>
          <p:cNvPr id="280" name="Google Shape;280;p45"/>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SzPts val="1800"/>
              <a:buNone/>
              <a:defRPr/>
            </a:lvl1pPr>
          </a:lstStyle>
          <a:p>
            <a:endParaRPr/>
          </a:p>
        </p:txBody>
      </p:sp>
      <p:sp>
        <p:nvSpPr>
          <p:cNvPr id="281" name="Google Shape;281;p4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282"/>
        <p:cNvGrpSpPr/>
        <p:nvPr/>
      </p:nvGrpSpPr>
      <p:grpSpPr>
        <a:xfrm>
          <a:off x="0" y="0"/>
          <a:ext cx="0" cy="0"/>
          <a:chOff x="0" y="0"/>
          <a:chExt cx="0" cy="0"/>
        </a:xfrm>
      </p:grpSpPr>
      <p:sp>
        <p:nvSpPr>
          <p:cNvPr id="283" name="Google Shape;283;p46"/>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284" name="Google Shape;284;p46"/>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no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1600"/>
              </a:spcBef>
              <a:spcAft>
                <a:spcPts val="0"/>
              </a:spcAft>
              <a:buSzPts val="1400"/>
              <a:buChar char="○"/>
              <a:defRPr/>
            </a:lvl2pPr>
            <a:lvl3pPr marL="1371600" lvl="2" indent="-317500" algn="ctr">
              <a:lnSpc>
                <a:spcPct val="115000"/>
              </a:lnSpc>
              <a:spcBef>
                <a:spcPts val="1600"/>
              </a:spcBef>
              <a:spcAft>
                <a:spcPts val="0"/>
              </a:spcAft>
              <a:buSzPts val="1400"/>
              <a:buChar char="■"/>
              <a:defRPr/>
            </a:lvl3pPr>
            <a:lvl4pPr marL="1828800" lvl="3" indent="-317500" algn="ctr">
              <a:lnSpc>
                <a:spcPct val="115000"/>
              </a:lnSpc>
              <a:spcBef>
                <a:spcPts val="1600"/>
              </a:spcBef>
              <a:spcAft>
                <a:spcPts val="0"/>
              </a:spcAft>
              <a:buSzPts val="1400"/>
              <a:buChar char="●"/>
              <a:defRPr/>
            </a:lvl4pPr>
            <a:lvl5pPr marL="2286000" lvl="4" indent="-317500" algn="ctr">
              <a:lnSpc>
                <a:spcPct val="115000"/>
              </a:lnSpc>
              <a:spcBef>
                <a:spcPts val="1600"/>
              </a:spcBef>
              <a:spcAft>
                <a:spcPts val="0"/>
              </a:spcAft>
              <a:buSzPts val="1400"/>
              <a:buChar char="○"/>
              <a:defRPr/>
            </a:lvl5pPr>
            <a:lvl6pPr marL="2743200" lvl="5" indent="-317500" algn="ctr">
              <a:lnSpc>
                <a:spcPct val="115000"/>
              </a:lnSpc>
              <a:spcBef>
                <a:spcPts val="1600"/>
              </a:spcBef>
              <a:spcAft>
                <a:spcPts val="0"/>
              </a:spcAft>
              <a:buSzPts val="1400"/>
              <a:buChar char="■"/>
              <a:defRPr/>
            </a:lvl6pPr>
            <a:lvl7pPr marL="3200400" lvl="6" indent="-317500" algn="ctr">
              <a:lnSpc>
                <a:spcPct val="115000"/>
              </a:lnSpc>
              <a:spcBef>
                <a:spcPts val="1600"/>
              </a:spcBef>
              <a:spcAft>
                <a:spcPts val="0"/>
              </a:spcAft>
              <a:buSzPts val="1400"/>
              <a:buChar char="●"/>
              <a:defRPr/>
            </a:lvl7pPr>
            <a:lvl8pPr marL="3657600" lvl="7" indent="-317500" algn="ctr">
              <a:lnSpc>
                <a:spcPct val="115000"/>
              </a:lnSpc>
              <a:spcBef>
                <a:spcPts val="1600"/>
              </a:spcBef>
              <a:spcAft>
                <a:spcPts val="0"/>
              </a:spcAft>
              <a:buSzPts val="1400"/>
              <a:buChar char="○"/>
              <a:defRPr/>
            </a:lvl8pPr>
            <a:lvl9pPr marL="4114800" lvl="8" indent="-317500" algn="ctr">
              <a:lnSpc>
                <a:spcPct val="115000"/>
              </a:lnSpc>
              <a:spcBef>
                <a:spcPts val="1600"/>
              </a:spcBef>
              <a:spcAft>
                <a:spcPts val="1600"/>
              </a:spcAft>
              <a:buSzPts val="1400"/>
              <a:buChar char="■"/>
              <a:defRPr/>
            </a:lvl9pPr>
          </a:lstStyle>
          <a:p>
            <a:endParaRPr/>
          </a:p>
        </p:txBody>
      </p:sp>
      <p:sp>
        <p:nvSpPr>
          <p:cNvPr id="285" name="Google Shape;285;p4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86"/>
        <p:cNvGrpSpPr/>
        <p:nvPr/>
      </p:nvGrpSpPr>
      <p:grpSpPr>
        <a:xfrm>
          <a:off x="0" y="0"/>
          <a:ext cx="0" cy="0"/>
          <a:chOff x="0" y="0"/>
          <a:chExt cx="0" cy="0"/>
        </a:xfrm>
      </p:grpSpPr>
      <p:sp>
        <p:nvSpPr>
          <p:cNvPr id="287" name="Google Shape;287;p4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9"/>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theme" Target="../theme/theme2.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3.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1pPr>
            <a:lvl2pPr marR="0" lvl="1"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2pPr>
            <a:lvl3pPr marR="0" lvl="2"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3pPr>
            <a:lvl4pPr marR="0" lvl="3"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4pPr>
            <a:lvl5pPr marR="0" lvl="4"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5pPr>
            <a:lvl6pPr marR="0" lvl="5"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6pPr>
            <a:lvl7pPr marR="0" lvl="6"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7pPr>
            <a:lvl8pPr marR="0" lvl="7"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8pPr>
            <a:lvl9pPr marR="0" lvl="8"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chemeClr val="dk2"/>
              </a:buClr>
              <a:buSzPts val="1800"/>
              <a:buFont typeface="Roboto"/>
              <a:buChar char="●"/>
              <a:defRPr sz="1800" b="0" i="0" u="none" strike="noStrike" cap="none">
                <a:solidFill>
                  <a:schemeClr val="dk2"/>
                </a:solidFill>
                <a:latin typeface="Roboto"/>
                <a:ea typeface="Roboto"/>
                <a:cs typeface="Roboto"/>
                <a:sym typeface="Roboto"/>
              </a:defRPr>
            </a:lvl1pPr>
            <a:lvl2pPr marL="914400" marR="0" lvl="1"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2pPr>
            <a:lvl3pPr marL="1371600" marR="0" lvl="2"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3pPr>
            <a:lvl4pPr marL="1828800" marR="0" lvl="3"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4pPr>
            <a:lvl5pPr marL="2286000" marR="0" lvl="4"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5pPr>
            <a:lvl6pPr marL="2743200" marR="0" lvl="5"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6pPr>
            <a:lvl7pPr marL="3200400" marR="0" lvl="6"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7pPr>
            <a:lvl8pPr marL="3657600" marR="0" lvl="7"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8pPr>
            <a:lvl9pPr marL="4114800" marR="0" lvl="8" indent="-317500" algn="l" rtl="0">
              <a:lnSpc>
                <a:spcPct val="115000"/>
              </a:lnSpc>
              <a:spcBef>
                <a:spcPts val="1600"/>
              </a:spcBef>
              <a:spcAft>
                <a:spcPts val="1600"/>
              </a:spcAft>
              <a:buClr>
                <a:schemeClr val="dk2"/>
              </a:buClr>
              <a:buSzPts val="1400"/>
              <a:buFont typeface="Roboto"/>
              <a:buChar char="■"/>
              <a:defRPr sz="1400" b="0" i="0" u="none" strike="noStrike" cap="none">
                <a:solidFill>
                  <a:schemeClr val="dk2"/>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457200" y="205978"/>
            <a:ext cx="8229600" cy="857400"/>
          </a:xfrm>
          <a:prstGeom prst="rect">
            <a:avLst/>
          </a:prstGeom>
          <a:noFill/>
          <a:ln>
            <a:noFill/>
          </a:ln>
        </p:spPr>
        <p:txBody>
          <a:bodyPr spcFirstLastPara="1" wrap="square" lIns="91425" tIns="91425" rIns="91425" bIns="91425" anchor="b" anchorCtr="0">
            <a:noAutofit/>
          </a:bodyPr>
          <a:lstStyle>
            <a:lvl1pPr marR="0" lvl="0"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9pPr>
          </a:lstStyle>
          <a:p>
            <a:endParaRPr/>
          </a:p>
        </p:txBody>
      </p:sp>
      <p:sp>
        <p:nvSpPr>
          <p:cNvPr id="52" name="Google Shape;52;p13"/>
          <p:cNvSpPr txBox="1">
            <a:spLocks noGrp="1"/>
          </p:cNvSpPr>
          <p:nvPr>
            <p:ph type="body" idx="1"/>
          </p:nvPr>
        </p:nvSpPr>
        <p:spPr>
          <a:xfrm>
            <a:off x="457200" y="1200150"/>
            <a:ext cx="8229600" cy="3725700"/>
          </a:xfrm>
          <a:prstGeom prst="rect">
            <a:avLst/>
          </a:prstGeom>
          <a:noFill/>
          <a:ln>
            <a:noFill/>
          </a:ln>
        </p:spPr>
        <p:txBody>
          <a:bodyPr spcFirstLastPara="1" wrap="square" lIns="91425" tIns="91425" rIns="91425" bIns="91425" anchor="t" anchorCtr="0">
            <a:noAutofit/>
          </a:bodyPr>
          <a:lstStyle>
            <a:lvl1pPr marL="457200" marR="0" lvl="0" indent="-419100" algn="l" rtl="0">
              <a:lnSpc>
                <a:spcPct val="100000"/>
              </a:lnSpc>
              <a:spcBef>
                <a:spcPts val="600"/>
              </a:spcBef>
              <a:spcAft>
                <a:spcPts val="0"/>
              </a:spcAft>
              <a:buClr>
                <a:schemeClr val="dk1"/>
              </a:buClr>
              <a:buSzPts val="3000"/>
              <a:buFont typeface="Arial"/>
              <a:buChar char="●"/>
              <a:defRPr sz="3000" b="0" i="0" u="none" strike="noStrike" cap="none">
                <a:solidFill>
                  <a:schemeClr val="dk1"/>
                </a:solidFill>
                <a:latin typeface="Arial"/>
                <a:ea typeface="Arial"/>
                <a:cs typeface="Arial"/>
                <a:sym typeface="Arial"/>
              </a:defRPr>
            </a:lvl1pPr>
            <a:lvl2pPr marL="914400" marR="0" lvl="1" indent="-381000" algn="l" rtl="0">
              <a:lnSpc>
                <a:spcPct val="100000"/>
              </a:lnSpc>
              <a:spcBef>
                <a:spcPts val="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81000" algn="l" rtl="0">
              <a:lnSpc>
                <a:spcPct val="100000"/>
              </a:lnSpc>
              <a:spcBef>
                <a:spcPts val="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42900" algn="l" rtl="0">
              <a:lnSpc>
                <a:spcPct val="100000"/>
              </a:lnSpc>
              <a:spcBef>
                <a:spcPts val="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100000"/>
              </a:lnSpc>
              <a:spcBef>
                <a:spcPts val="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100000"/>
              </a:lnSpc>
              <a:spcBef>
                <a:spcPts val="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100000"/>
              </a:lnSpc>
              <a:spcBef>
                <a:spcPts val="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100000"/>
              </a:lnSpc>
              <a:spcBef>
                <a:spcPts val="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100000"/>
              </a:lnSpc>
              <a:spcBef>
                <a:spcPts val="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243"/>
        <p:cNvGrpSpPr/>
        <p:nvPr/>
      </p:nvGrpSpPr>
      <p:grpSpPr>
        <a:xfrm>
          <a:off x="0" y="0"/>
          <a:ext cx="0" cy="0"/>
          <a:chOff x="0" y="0"/>
          <a:chExt cx="0" cy="0"/>
        </a:xfrm>
      </p:grpSpPr>
      <p:sp>
        <p:nvSpPr>
          <p:cNvPr id="244" name="Google Shape;244;p3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245" name="Google Shape;245;p36"/>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246" name="Google Shape;246;p3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hyperlink" Target="https://www.codecademy.com" TargetMode="External"/><Relationship Id="rId2" Type="http://schemas.openxmlformats.org/officeDocument/2006/relationships/notesSlide" Target="../notesSlides/notesSlide22.xml"/><Relationship Id="rId1" Type="http://schemas.openxmlformats.org/officeDocument/2006/relationships/slideLayout" Target="../slideLayouts/slideLayout12.xml"/><Relationship Id="rId4" Type="http://schemas.openxmlformats.org/officeDocument/2006/relationships/hyperlink" Target="https://www.codecademy.com/learn/paths/analyze-data-with-sql"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95269"/>
        </a:solidFill>
        <a:effectLst/>
      </p:bgPr>
    </p:bg>
    <p:spTree>
      <p:nvGrpSpPr>
        <p:cNvPr id="1" name="Shape 291"/>
        <p:cNvGrpSpPr/>
        <p:nvPr/>
      </p:nvGrpSpPr>
      <p:grpSpPr>
        <a:xfrm>
          <a:off x="0" y="0"/>
          <a:ext cx="0" cy="0"/>
          <a:chOff x="0" y="0"/>
          <a:chExt cx="0" cy="0"/>
        </a:xfrm>
      </p:grpSpPr>
      <p:sp>
        <p:nvSpPr>
          <p:cNvPr id="292" name="Google Shape;292;p48"/>
          <p:cNvSpPr/>
          <p:nvPr/>
        </p:nvSpPr>
        <p:spPr>
          <a:xfrm>
            <a:off x="466825" y="1348987"/>
            <a:ext cx="8210374" cy="3206574"/>
          </a:xfrm>
          <a:custGeom>
            <a:avLst/>
            <a:gdLst/>
            <a:ahLst/>
            <a:cxnLst/>
            <a:rect l="l" t="t" r="r" b="b"/>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SzPts val="5600"/>
              <a:buFont typeface="Arial"/>
              <a:buNone/>
            </a:pPr>
            <a:r>
              <a:rPr lang="en" sz="5600" dirty="0">
                <a:solidFill>
                  <a:schemeClr val="lt1"/>
                </a:solidFill>
                <a:latin typeface="Roboto Black"/>
                <a:ea typeface="Roboto Black"/>
                <a:cs typeface="Roboto Black"/>
                <a:sym typeface="Roboto Black"/>
              </a:rPr>
              <a:t>Calculating Codeflix Churn Rates</a:t>
            </a:r>
            <a:endParaRPr sz="1200" b="0" i="0" u="none" strike="noStrike" cap="none" dirty="0">
              <a:solidFill>
                <a:schemeClr val="lt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r>
              <a:rPr lang="en" sz="2800" b="0" i="0" u="none" strike="noStrike" cap="none" dirty="0">
                <a:solidFill>
                  <a:srgbClr val="EFEFEF"/>
                </a:solidFill>
                <a:latin typeface="Roboto Thin"/>
                <a:ea typeface="Roboto Thin"/>
                <a:cs typeface="Roboto Thin"/>
                <a:sym typeface="Roboto Thin"/>
              </a:rPr>
              <a:t>Analyze Data with SQL</a:t>
            </a:r>
            <a:endParaRPr sz="2800" b="0" i="0" u="none" strike="noStrike" cap="none" dirty="0">
              <a:solidFill>
                <a:srgbClr val="EFEFEF"/>
              </a:solidFill>
              <a:latin typeface="Roboto Thin"/>
              <a:ea typeface="Roboto Thin"/>
              <a:cs typeface="Roboto Thin"/>
              <a:sym typeface="Roboto Thin"/>
            </a:endParaRPr>
          </a:p>
          <a:p>
            <a:pPr marL="0" marR="0" lvl="0" indent="0" algn="l" rtl="0">
              <a:lnSpc>
                <a:spcPct val="100000"/>
              </a:lnSpc>
              <a:spcBef>
                <a:spcPts val="0"/>
              </a:spcBef>
              <a:spcAft>
                <a:spcPts val="0"/>
              </a:spcAft>
              <a:buClr>
                <a:schemeClr val="dk1"/>
              </a:buClr>
              <a:buSzPts val="1100"/>
              <a:buFont typeface="Arial"/>
              <a:buNone/>
            </a:pPr>
            <a:r>
              <a:rPr lang="en-US" sz="2800" dirty="0">
                <a:solidFill>
                  <a:srgbClr val="EFEFEF"/>
                </a:solidFill>
                <a:latin typeface="Roboto Thin"/>
                <a:ea typeface="Roboto Thin"/>
                <a:cs typeface="Roboto Thin"/>
                <a:sym typeface="Roboto Thin"/>
              </a:rPr>
              <a:t>Brian Harris</a:t>
            </a:r>
            <a:endParaRPr sz="2800" b="0" i="0" u="none" strike="noStrike" cap="none" dirty="0">
              <a:solidFill>
                <a:srgbClr val="EFEFEF"/>
              </a:solidFill>
              <a:latin typeface="Roboto Thin"/>
              <a:ea typeface="Roboto Thin"/>
              <a:cs typeface="Roboto Thin"/>
              <a:sym typeface="Roboto Thin"/>
            </a:endParaRPr>
          </a:p>
          <a:p>
            <a:pPr marL="0" marR="0" lvl="0" indent="0" algn="l" rtl="0">
              <a:lnSpc>
                <a:spcPct val="100000"/>
              </a:lnSpc>
              <a:spcBef>
                <a:spcPts val="0"/>
              </a:spcBef>
              <a:spcAft>
                <a:spcPts val="0"/>
              </a:spcAft>
              <a:buClr>
                <a:schemeClr val="dk1"/>
              </a:buClr>
              <a:buSzPts val="1100"/>
              <a:buFont typeface="Arial"/>
              <a:buNone/>
            </a:pPr>
            <a:r>
              <a:rPr lang="en" sz="2800" dirty="0">
                <a:solidFill>
                  <a:srgbClr val="EFEFEF"/>
                </a:solidFill>
                <a:latin typeface="Roboto Thin"/>
                <a:ea typeface="Roboto Thin"/>
                <a:cs typeface="Roboto Thin"/>
                <a:sym typeface="Roboto Thin"/>
              </a:rPr>
              <a:t>July 4, 2023</a:t>
            </a:r>
            <a:endParaRPr sz="2800" b="0" i="0" u="none" strike="noStrike" cap="none" dirty="0">
              <a:solidFill>
                <a:srgbClr val="EFEFEF"/>
              </a:solidFill>
              <a:latin typeface="Roboto Thin"/>
              <a:ea typeface="Roboto Thin"/>
              <a:cs typeface="Roboto Thin"/>
              <a:sym typeface="Roboto Thin"/>
            </a:endParaRPr>
          </a:p>
        </p:txBody>
      </p:sp>
      <p:pic>
        <p:nvPicPr>
          <p:cNvPr id="293" name="Google Shape;293;p48"/>
          <p:cNvPicPr preferRelativeResize="0"/>
          <p:nvPr/>
        </p:nvPicPr>
        <p:blipFill rotWithShape="1">
          <a:blip r:embed="rId3">
            <a:alphaModFix/>
          </a:blip>
          <a:srcRect/>
          <a:stretch/>
        </p:blipFill>
        <p:spPr>
          <a:xfrm>
            <a:off x="466824" y="661700"/>
            <a:ext cx="2024775" cy="42582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56"/>
          <p:cNvSpPr txBox="1"/>
          <p:nvPr/>
        </p:nvSpPr>
        <p:spPr>
          <a:xfrm>
            <a:off x="311700" y="292625"/>
            <a:ext cx="8520600" cy="8376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2400"/>
              <a:buFont typeface="Arial"/>
              <a:buNone/>
            </a:pPr>
            <a:r>
              <a:rPr lang="en" sz="2400" b="1">
                <a:solidFill>
                  <a:srgbClr val="295269"/>
                </a:solidFill>
                <a:latin typeface="Roboto"/>
                <a:ea typeface="Roboto"/>
                <a:cs typeface="Roboto"/>
                <a:sym typeface="Roboto"/>
              </a:rPr>
              <a:t>3.1 Get Familiar with the Codeflix data</a:t>
            </a:r>
            <a:endParaRPr sz="2400" b="1" i="0" u="none" strike="noStrike" cap="none">
              <a:solidFill>
                <a:srgbClr val="295269"/>
              </a:solidFill>
              <a:latin typeface="Roboto"/>
              <a:ea typeface="Roboto"/>
              <a:cs typeface="Roboto"/>
              <a:sym typeface="Roboto"/>
            </a:endParaRPr>
          </a:p>
        </p:txBody>
      </p:sp>
      <p:sp>
        <p:nvSpPr>
          <p:cNvPr id="335" name="Google Shape;335;p56"/>
          <p:cNvSpPr txBox="1"/>
          <p:nvPr/>
        </p:nvSpPr>
        <p:spPr>
          <a:xfrm>
            <a:off x="5179100" y="1201325"/>
            <a:ext cx="3870900" cy="3746400"/>
          </a:xfrm>
          <a:prstGeom prst="rect">
            <a:avLst/>
          </a:prstGeom>
          <a:solidFill>
            <a:srgbClr val="D9D9D9"/>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 SELECT *</a:t>
            </a:r>
            <a:endParaRPr sz="900">
              <a:latin typeface="Courier New"/>
              <a:ea typeface="Courier New"/>
              <a:cs typeface="Courier New"/>
              <a:sym typeface="Courier New"/>
            </a:endParaRPr>
          </a:p>
          <a:p>
            <a:pPr marL="0" marR="0" lvl="0" indent="0" algn="l" rtl="0">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 FROM subscriptions</a:t>
            </a:r>
            <a:endParaRPr sz="900">
              <a:latin typeface="Courier New"/>
              <a:ea typeface="Courier New"/>
              <a:cs typeface="Courier New"/>
              <a:sym typeface="Courier New"/>
            </a:endParaRPr>
          </a:p>
          <a:p>
            <a:pPr marL="0" marR="0" lvl="0" indent="0" algn="l" rtl="0">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 LIMIT 100;</a:t>
            </a:r>
            <a:endParaRPr sz="900">
              <a:latin typeface="Courier New"/>
              <a:ea typeface="Courier New"/>
              <a:cs typeface="Courier New"/>
              <a:sym typeface="Courier New"/>
            </a:endParaRPr>
          </a:p>
          <a:p>
            <a:pPr marL="0" marR="0" lvl="0" indent="0" algn="l" rtl="0">
              <a:lnSpc>
                <a:spcPct val="100000"/>
              </a:lnSpc>
              <a:spcBef>
                <a:spcPts val="0"/>
              </a:spcBef>
              <a:spcAft>
                <a:spcPts val="0"/>
              </a:spcAft>
              <a:buClr>
                <a:schemeClr val="dk1"/>
              </a:buClr>
              <a:buSzPts val="1100"/>
              <a:buFont typeface="Arial"/>
              <a:buNone/>
            </a:pPr>
            <a:endParaRPr sz="900">
              <a:latin typeface="Courier New"/>
              <a:ea typeface="Courier New"/>
              <a:cs typeface="Courier New"/>
              <a:sym typeface="Courier New"/>
            </a:endParaRPr>
          </a:p>
          <a:p>
            <a:pPr marL="0" marR="0" lvl="0" indent="0" algn="l" rtl="0">
              <a:lnSpc>
                <a:spcPct val="100000"/>
              </a:lnSpc>
              <a:spcBef>
                <a:spcPts val="0"/>
              </a:spcBef>
              <a:spcAft>
                <a:spcPts val="0"/>
              </a:spcAft>
              <a:buClr>
                <a:schemeClr val="dk1"/>
              </a:buClr>
              <a:buSzPts val="1100"/>
              <a:buFont typeface="Arial"/>
              <a:buNone/>
            </a:pPr>
            <a:endParaRPr sz="900">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rgbClr val="000000"/>
              </a:solidFill>
              <a:latin typeface="Courier New"/>
              <a:ea typeface="Courier New"/>
              <a:cs typeface="Courier New"/>
              <a:sym typeface="Courier New"/>
            </a:endParaRPr>
          </a:p>
        </p:txBody>
      </p:sp>
      <p:sp>
        <p:nvSpPr>
          <p:cNvPr id="336" name="Google Shape;336;p56"/>
          <p:cNvSpPr txBox="1"/>
          <p:nvPr/>
        </p:nvSpPr>
        <p:spPr>
          <a:xfrm>
            <a:off x="177975" y="1201325"/>
            <a:ext cx="4920900" cy="1833000"/>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200" b="1">
                <a:solidFill>
                  <a:schemeClr val="dk1"/>
                </a:solidFill>
                <a:latin typeface="Roboto"/>
                <a:ea typeface="Roboto"/>
                <a:cs typeface="Roboto"/>
                <a:sym typeface="Roboto"/>
              </a:rPr>
              <a:t>Take a look at the first 100 rows of data in the subscriptions table. How many different segments do you see?</a:t>
            </a:r>
            <a:endParaRPr sz="1200" b="1">
              <a:solidFill>
                <a:schemeClr val="dk1"/>
              </a:solidFill>
              <a:latin typeface="Roboto"/>
              <a:ea typeface="Roboto"/>
              <a:cs typeface="Roboto"/>
              <a:sym typeface="Roboto"/>
            </a:endParaRPr>
          </a:p>
          <a:p>
            <a:pPr marL="0" lvl="0" indent="0" algn="l" rtl="0">
              <a:lnSpc>
                <a:spcPct val="115000"/>
              </a:lnSpc>
              <a:spcBef>
                <a:spcPts val="0"/>
              </a:spcBef>
              <a:spcAft>
                <a:spcPts val="0"/>
              </a:spcAft>
              <a:buNone/>
            </a:pPr>
            <a:endParaRPr sz="1200">
              <a:solidFill>
                <a:schemeClr val="dk1"/>
              </a:solidFill>
              <a:latin typeface="Roboto"/>
              <a:ea typeface="Roboto"/>
              <a:cs typeface="Roboto"/>
              <a:sym typeface="Roboto"/>
            </a:endParaRPr>
          </a:p>
          <a:p>
            <a:pPr marL="0" lvl="0" indent="0" algn="l" rtl="0">
              <a:lnSpc>
                <a:spcPct val="115000"/>
              </a:lnSpc>
              <a:spcBef>
                <a:spcPts val="0"/>
              </a:spcBef>
              <a:spcAft>
                <a:spcPts val="0"/>
              </a:spcAft>
              <a:buNone/>
            </a:pPr>
            <a:r>
              <a:rPr lang="en" sz="1200">
                <a:solidFill>
                  <a:schemeClr val="dk1"/>
                </a:solidFill>
                <a:latin typeface="Roboto"/>
                <a:ea typeface="Roboto"/>
                <a:cs typeface="Roboto"/>
                <a:sym typeface="Roboto"/>
              </a:rPr>
              <a:t>Two (2) segments:</a:t>
            </a:r>
            <a:endParaRPr sz="1200">
              <a:solidFill>
                <a:schemeClr val="dk1"/>
              </a:solidFill>
              <a:latin typeface="Roboto"/>
              <a:ea typeface="Roboto"/>
              <a:cs typeface="Roboto"/>
              <a:sym typeface="Roboto"/>
            </a:endParaRPr>
          </a:p>
          <a:p>
            <a:pPr marL="457200" lvl="0" indent="-304800" algn="l" rtl="0">
              <a:lnSpc>
                <a:spcPct val="115000"/>
              </a:lnSpc>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Segment 30</a:t>
            </a:r>
            <a:endParaRPr sz="1200">
              <a:solidFill>
                <a:schemeClr val="dk1"/>
              </a:solidFill>
              <a:latin typeface="Roboto"/>
              <a:ea typeface="Roboto"/>
              <a:cs typeface="Roboto"/>
              <a:sym typeface="Roboto"/>
            </a:endParaRPr>
          </a:p>
          <a:p>
            <a:pPr marL="457200" lvl="0" indent="-304800" algn="l" rtl="0">
              <a:lnSpc>
                <a:spcPct val="115000"/>
              </a:lnSpc>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Segment 87</a:t>
            </a:r>
            <a:endParaRPr sz="1200">
              <a:latin typeface="Roboto"/>
              <a:ea typeface="Roboto"/>
              <a:cs typeface="Roboto"/>
              <a:sym typeface="Roboto"/>
            </a:endParaRPr>
          </a:p>
          <a:p>
            <a:pPr marL="0" marR="0" lvl="0" indent="0" algn="l" rtl="0">
              <a:lnSpc>
                <a:spcPct val="115000"/>
              </a:lnSpc>
              <a:spcBef>
                <a:spcPts val="0"/>
              </a:spcBef>
              <a:spcAft>
                <a:spcPts val="0"/>
              </a:spcAft>
              <a:buClr>
                <a:schemeClr val="dk1"/>
              </a:buClr>
              <a:buSzPts val="1100"/>
              <a:buFont typeface="Arial"/>
              <a:buNone/>
            </a:pPr>
            <a:endParaRPr sz="1200" b="0" i="0" u="none" strike="noStrike" cap="none">
              <a:solidFill>
                <a:srgbClr val="000000"/>
              </a:solidFill>
              <a:latin typeface="Roboto"/>
              <a:ea typeface="Roboto"/>
              <a:cs typeface="Roboto"/>
              <a:sym typeface="Roboto"/>
            </a:endParaRPr>
          </a:p>
        </p:txBody>
      </p:sp>
      <p:graphicFrame>
        <p:nvGraphicFramePr>
          <p:cNvPr id="337" name="Google Shape;337;p56"/>
          <p:cNvGraphicFramePr/>
          <p:nvPr/>
        </p:nvGraphicFramePr>
        <p:xfrm>
          <a:off x="177975" y="3189000"/>
          <a:ext cx="4920900" cy="1833748"/>
        </p:xfrm>
        <a:graphic>
          <a:graphicData uri="http://schemas.openxmlformats.org/drawingml/2006/table">
            <a:tbl>
              <a:tblPr>
                <a:noFill/>
                <a:tableStyleId>{60BDF8D7-AFA9-412E-A79F-3B8E0348F5FA}</a:tableStyleId>
              </a:tblPr>
              <a:tblGrid>
                <a:gridCol w="1102475">
                  <a:extLst>
                    <a:ext uri="{9D8B030D-6E8A-4147-A177-3AD203B41FA5}">
                      <a16:colId xmlns:a16="http://schemas.microsoft.com/office/drawing/2014/main" val="20000"/>
                    </a:ext>
                  </a:extLst>
                </a:gridCol>
                <a:gridCol w="1315600">
                  <a:extLst>
                    <a:ext uri="{9D8B030D-6E8A-4147-A177-3AD203B41FA5}">
                      <a16:colId xmlns:a16="http://schemas.microsoft.com/office/drawing/2014/main" val="20001"/>
                    </a:ext>
                  </a:extLst>
                </a:gridCol>
                <a:gridCol w="1299475">
                  <a:extLst>
                    <a:ext uri="{9D8B030D-6E8A-4147-A177-3AD203B41FA5}">
                      <a16:colId xmlns:a16="http://schemas.microsoft.com/office/drawing/2014/main" val="20002"/>
                    </a:ext>
                  </a:extLst>
                </a:gridCol>
                <a:gridCol w="1203350">
                  <a:extLst>
                    <a:ext uri="{9D8B030D-6E8A-4147-A177-3AD203B41FA5}">
                      <a16:colId xmlns:a16="http://schemas.microsoft.com/office/drawing/2014/main" val="20003"/>
                    </a:ext>
                  </a:extLst>
                </a:gridCol>
              </a:tblGrid>
              <a:tr h="416800">
                <a:tc>
                  <a:txBody>
                    <a:bodyPr/>
                    <a:lstStyle/>
                    <a:p>
                      <a:pPr marL="0" marR="0" lvl="0" indent="0" algn="ctr" rtl="0">
                        <a:lnSpc>
                          <a:spcPct val="100000"/>
                        </a:lnSpc>
                        <a:spcBef>
                          <a:spcPts val="0"/>
                        </a:spcBef>
                        <a:spcAft>
                          <a:spcPts val="0"/>
                        </a:spcAft>
                        <a:buClr>
                          <a:srgbClr val="000000"/>
                        </a:buClr>
                        <a:buSzPts val="1000"/>
                        <a:buFont typeface="Arial"/>
                        <a:buNone/>
                      </a:pPr>
                      <a:r>
                        <a:rPr lang="en" sz="1000" b="1">
                          <a:solidFill>
                            <a:srgbClr val="FFFFFF"/>
                          </a:solidFill>
                        </a:rPr>
                        <a:t>id</a:t>
                      </a:r>
                      <a:endParaRPr sz="1000" b="1" u="none" strike="noStrike" cap="none">
                        <a:solidFill>
                          <a:srgbClr val="FFFFFF"/>
                        </a:solidFill>
                      </a:endParaRPr>
                    </a:p>
                  </a:txBody>
                  <a:tcPr marL="91425" marR="91425" marT="91425" marB="91425">
                    <a:lnB w="9525" cap="flat" cmpd="sng">
                      <a:solidFill>
                        <a:srgbClr val="FFFFFF"/>
                      </a:solidFill>
                      <a:prstDash val="solid"/>
                      <a:round/>
                      <a:headEnd type="none" w="sm" len="sm"/>
                      <a:tailEnd type="none" w="sm" len="sm"/>
                    </a:lnB>
                    <a:solidFill>
                      <a:srgbClr val="204056">
                        <a:alpha val="82350"/>
                      </a:srgbClr>
                    </a:solidFill>
                  </a:tcPr>
                </a:tc>
                <a:tc>
                  <a:txBody>
                    <a:bodyPr/>
                    <a:lstStyle/>
                    <a:p>
                      <a:pPr marL="0" marR="0" lvl="0" indent="0" algn="ctr" rtl="0">
                        <a:lnSpc>
                          <a:spcPct val="100000"/>
                        </a:lnSpc>
                        <a:spcBef>
                          <a:spcPts val="0"/>
                        </a:spcBef>
                        <a:spcAft>
                          <a:spcPts val="0"/>
                        </a:spcAft>
                        <a:buClr>
                          <a:srgbClr val="000000"/>
                        </a:buClr>
                        <a:buSzPts val="1000"/>
                        <a:buFont typeface="Arial"/>
                        <a:buNone/>
                      </a:pPr>
                      <a:r>
                        <a:rPr lang="en" sz="1000" b="1">
                          <a:solidFill>
                            <a:srgbClr val="FFFFFF"/>
                          </a:solidFill>
                        </a:rPr>
                        <a:t>subscription_start</a:t>
                      </a:r>
                      <a:endParaRPr sz="1000" b="1" u="none" strike="noStrike" cap="none">
                        <a:solidFill>
                          <a:srgbClr val="FFFFFF"/>
                        </a:solidFill>
                      </a:endParaRPr>
                    </a:p>
                  </a:txBody>
                  <a:tcPr marL="91425" marR="91425" marT="91425" marB="91425">
                    <a:lnB w="9525" cap="flat" cmpd="sng">
                      <a:solidFill>
                        <a:srgbClr val="FFFFFF"/>
                      </a:solidFill>
                      <a:prstDash val="solid"/>
                      <a:round/>
                      <a:headEnd type="none" w="sm" len="sm"/>
                      <a:tailEnd type="none" w="sm" len="sm"/>
                    </a:lnB>
                    <a:solidFill>
                      <a:srgbClr val="204056">
                        <a:alpha val="82350"/>
                      </a:srgbClr>
                    </a:solidFill>
                  </a:tcPr>
                </a:tc>
                <a:tc>
                  <a:txBody>
                    <a:bodyPr/>
                    <a:lstStyle/>
                    <a:p>
                      <a:pPr marL="0" marR="0" lvl="0" indent="0" algn="ctr" rtl="0">
                        <a:lnSpc>
                          <a:spcPct val="100000"/>
                        </a:lnSpc>
                        <a:spcBef>
                          <a:spcPts val="0"/>
                        </a:spcBef>
                        <a:spcAft>
                          <a:spcPts val="0"/>
                        </a:spcAft>
                        <a:buClr>
                          <a:srgbClr val="000000"/>
                        </a:buClr>
                        <a:buSzPts val="1000"/>
                        <a:buFont typeface="Arial"/>
                        <a:buNone/>
                      </a:pPr>
                      <a:r>
                        <a:rPr lang="en" sz="1000" b="1">
                          <a:solidFill>
                            <a:srgbClr val="FFFFFF"/>
                          </a:solidFill>
                        </a:rPr>
                        <a:t>subscription_end</a:t>
                      </a:r>
                      <a:endParaRPr sz="1000" b="1" u="none" strike="noStrike" cap="none">
                        <a:solidFill>
                          <a:srgbClr val="FFFFFF"/>
                        </a:solidFill>
                      </a:endParaRPr>
                    </a:p>
                  </a:txBody>
                  <a:tcPr marL="91425" marR="91425" marT="91425" marB="91425">
                    <a:lnB w="9525" cap="flat" cmpd="sng">
                      <a:solidFill>
                        <a:srgbClr val="FFFFFF"/>
                      </a:solidFill>
                      <a:prstDash val="solid"/>
                      <a:round/>
                      <a:headEnd type="none" w="sm" len="sm"/>
                      <a:tailEnd type="none" w="sm" len="sm"/>
                    </a:lnB>
                    <a:solidFill>
                      <a:srgbClr val="204056">
                        <a:alpha val="82350"/>
                      </a:srgbClr>
                    </a:solidFill>
                  </a:tcPr>
                </a:tc>
                <a:tc>
                  <a:txBody>
                    <a:bodyPr/>
                    <a:lstStyle/>
                    <a:p>
                      <a:pPr marL="0" marR="0" lvl="0" indent="0" algn="ctr" rtl="0">
                        <a:lnSpc>
                          <a:spcPct val="100000"/>
                        </a:lnSpc>
                        <a:spcBef>
                          <a:spcPts val="0"/>
                        </a:spcBef>
                        <a:spcAft>
                          <a:spcPts val="0"/>
                        </a:spcAft>
                        <a:buNone/>
                      </a:pPr>
                      <a:r>
                        <a:rPr lang="en" sz="1000" b="1">
                          <a:solidFill>
                            <a:srgbClr val="FFFFFF"/>
                          </a:solidFill>
                        </a:rPr>
                        <a:t>segment</a:t>
                      </a:r>
                      <a:endParaRPr sz="1000" b="1" u="none" strike="noStrike" cap="none">
                        <a:solidFill>
                          <a:srgbClr val="FFFFFF"/>
                        </a:solidFill>
                      </a:endParaRPr>
                    </a:p>
                  </a:txBody>
                  <a:tcPr marL="91425" marR="91425" marT="91425" marB="91425">
                    <a:lnB w="9525" cap="flat" cmpd="sng">
                      <a:solidFill>
                        <a:srgbClr val="FFFFFF"/>
                      </a:solidFill>
                      <a:prstDash val="solid"/>
                      <a:round/>
                      <a:headEnd type="none" w="sm" len="sm"/>
                      <a:tailEnd type="none" w="sm" len="sm"/>
                    </a:lnB>
                    <a:solidFill>
                      <a:srgbClr val="204056">
                        <a:alpha val="82350"/>
                      </a:srgbClr>
                    </a:solidFill>
                  </a:tcPr>
                </a:tc>
                <a:extLst>
                  <a:ext uri="{0D108BD9-81ED-4DB2-BD59-A6C34878D82A}">
                    <a16:rowId xmlns:a16="http://schemas.microsoft.com/office/drawing/2014/main" val="10000"/>
                  </a:ext>
                </a:extLst>
              </a:tr>
              <a:tr h="335475">
                <a:tc>
                  <a:txBody>
                    <a:bodyPr/>
                    <a:lstStyle/>
                    <a:p>
                      <a:pPr marL="0" lvl="0" indent="0" algn="ctr" rtl="0">
                        <a:lnSpc>
                          <a:spcPct val="115000"/>
                        </a:lnSpc>
                        <a:spcBef>
                          <a:spcPts val="0"/>
                        </a:spcBef>
                        <a:spcAft>
                          <a:spcPts val="0"/>
                        </a:spcAft>
                        <a:buNone/>
                      </a:pPr>
                      <a:r>
                        <a:rPr lang="en" sz="1050">
                          <a:solidFill>
                            <a:srgbClr val="525252"/>
                          </a:solidFill>
                          <a:highlight>
                            <a:srgbClr val="E9EAEA"/>
                          </a:highlight>
                          <a:latin typeface="Roboto"/>
                          <a:ea typeface="Roboto"/>
                          <a:cs typeface="Roboto"/>
                          <a:sym typeface="Roboto"/>
                        </a:rPr>
                        <a:t>11</a:t>
                      </a:r>
                      <a:endParaRPr sz="1050" u="none" strike="noStrike" cap="none">
                        <a:solidFill>
                          <a:srgbClr val="525252"/>
                        </a:solidFill>
                        <a:highlight>
                          <a:srgbClr val="E9EAEA"/>
                        </a:highlight>
                        <a:latin typeface="Roboto"/>
                        <a:ea typeface="Roboto"/>
                        <a:cs typeface="Roboto"/>
                        <a:sym typeface="Roboto"/>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BEBEB"/>
                    </a:solidFill>
                  </a:tcPr>
                </a:tc>
                <a:tc>
                  <a:txBody>
                    <a:bodyPr/>
                    <a:lstStyle/>
                    <a:p>
                      <a:pPr marL="0" lvl="0" indent="0" algn="ctr" rtl="0">
                        <a:lnSpc>
                          <a:spcPct val="115000"/>
                        </a:lnSpc>
                        <a:spcBef>
                          <a:spcPts val="0"/>
                        </a:spcBef>
                        <a:spcAft>
                          <a:spcPts val="0"/>
                        </a:spcAft>
                        <a:buNone/>
                      </a:pPr>
                      <a:r>
                        <a:rPr lang="en" sz="1050">
                          <a:solidFill>
                            <a:srgbClr val="525252"/>
                          </a:solidFill>
                          <a:highlight>
                            <a:srgbClr val="E9EAEA"/>
                          </a:highlight>
                          <a:latin typeface="Roboto"/>
                          <a:ea typeface="Roboto"/>
                          <a:cs typeface="Roboto"/>
                          <a:sym typeface="Roboto"/>
                        </a:rPr>
                        <a:t>2016-12-01</a:t>
                      </a:r>
                      <a:endParaRPr sz="1050" u="none" strike="noStrike" cap="none">
                        <a:solidFill>
                          <a:srgbClr val="525252"/>
                        </a:solidFill>
                        <a:highlight>
                          <a:srgbClr val="E9EAEA"/>
                        </a:highlight>
                        <a:latin typeface="Roboto"/>
                        <a:ea typeface="Roboto"/>
                        <a:cs typeface="Roboto"/>
                        <a:sym typeface="Roboto"/>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BEBEB"/>
                    </a:solidFill>
                  </a:tcPr>
                </a:tc>
                <a:tc>
                  <a:txBody>
                    <a:bodyPr/>
                    <a:lstStyle/>
                    <a:p>
                      <a:pPr marL="0" lvl="0" indent="0" algn="ctr" rtl="0">
                        <a:lnSpc>
                          <a:spcPct val="115000"/>
                        </a:lnSpc>
                        <a:spcBef>
                          <a:spcPts val="0"/>
                        </a:spcBef>
                        <a:spcAft>
                          <a:spcPts val="0"/>
                        </a:spcAft>
                        <a:buNone/>
                      </a:pPr>
                      <a:r>
                        <a:rPr lang="en" sz="1050">
                          <a:solidFill>
                            <a:srgbClr val="525252"/>
                          </a:solidFill>
                          <a:highlight>
                            <a:srgbClr val="E9EAEA"/>
                          </a:highlight>
                          <a:latin typeface="Roboto"/>
                          <a:ea typeface="Roboto"/>
                          <a:cs typeface="Roboto"/>
                          <a:sym typeface="Roboto"/>
                        </a:rPr>
                        <a:t>2017-01-17</a:t>
                      </a:r>
                      <a:endParaRPr sz="1050" u="none" strike="noStrike" cap="none">
                        <a:solidFill>
                          <a:srgbClr val="525252"/>
                        </a:solidFill>
                        <a:highlight>
                          <a:srgbClr val="E9EAEA"/>
                        </a:highlight>
                        <a:latin typeface="Roboto"/>
                        <a:ea typeface="Roboto"/>
                        <a:cs typeface="Roboto"/>
                        <a:sym typeface="Roboto"/>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BEBEB"/>
                    </a:solidFill>
                  </a:tcPr>
                </a:tc>
                <a:tc>
                  <a:txBody>
                    <a:bodyPr/>
                    <a:lstStyle/>
                    <a:p>
                      <a:pPr marL="0" lvl="0" indent="0" algn="ctr" rtl="0">
                        <a:lnSpc>
                          <a:spcPct val="115000"/>
                        </a:lnSpc>
                        <a:spcBef>
                          <a:spcPts val="0"/>
                        </a:spcBef>
                        <a:spcAft>
                          <a:spcPts val="0"/>
                        </a:spcAft>
                        <a:buNone/>
                      </a:pPr>
                      <a:r>
                        <a:rPr lang="en" sz="1050">
                          <a:solidFill>
                            <a:srgbClr val="525252"/>
                          </a:solidFill>
                          <a:highlight>
                            <a:srgbClr val="E9EAEA"/>
                          </a:highlight>
                          <a:latin typeface="Roboto"/>
                          <a:ea typeface="Roboto"/>
                          <a:cs typeface="Roboto"/>
                          <a:sym typeface="Roboto"/>
                        </a:rPr>
                        <a:t>87</a:t>
                      </a:r>
                      <a:endParaRPr sz="1050" u="none" strike="noStrike" cap="none">
                        <a:solidFill>
                          <a:srgbClr val="525252"/>
                        </a:solidFill>
                        <a:highlight>
                          <a:srgbClr val="E9EAEA"/>
                        </a:highlight>
                        <a:latin typeface="Roboto"/>
                        <a:ea typeface="Roboto"/>
                        <a:cs typeface="Roboto"/>
                        <a:sym typeface="Roboto"/>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BEBEB"/>
                    </a:solidFill>
                  </a:tcPr>
                </a:tc>
                <a:extLst>
                  <a:ext uri="{0D108BD9-81ED-4DB2-BD59-A6C34878D82A}">
                    <a16:rowId xmlns:a16="http://schemas.microsoft.com/office/drawing/2014/main" val="10001"/>
                  </a:ext>
                </a:extLst>
              </a:tr>
              <a:tr h="335475">
                <a:tc>
                  <a:txBody>
                    <a:bodyPr/>
                    <a:lstStyle/>
                    <a:p>
                      <a:pPr marL="0" lvl="0" indent="0" algn="ctr" rtl="0">
                        <a:lnSpc>
                          <a:spcPct val="115000"/>
                        </a:lnSpc>
                        <a:spcBef>
                          <a:spcPts val="0"/>
                        </a:spcBef>
                        <a:spcAft>
                          <a:spcPts val="0"/>
                        </a:spcAft>
                        <a:buNone/>
                      </a:pPr>
                      <a:r>
                        <a:rPr lang="en" sz="1050">
                          <a:solidFill>
                            <a:srgbClr val="525252"/>
                          </a:solidFill>
                          <a:highlight>
                            <a:srgbClr val="E9EAEA"/>
                          </a:highlight>
                          <a:latin typeface="Roboto"/>
                          <a:ea typeface="Roboto"/>
                          <a:cs typeface="Roboto"/>
                          <a:sym typeface="Roboto"/>
                        </a:rPr>
                        <a:t>12</a:t>
                      </a:r>
                      <a:endParaRPr sz="1050" u="none" strike="noStrike" cap="none">
                        <a:solidFill>
                          <a:srgbClr val="525252"/>
                        </a:solidFill>
                        <a:highlight>
                          <a:srgbClr val="E9EAEA"/>
                        </a:highlight>
                        <a:latin typeface="Roboto"/>
                        <a:ea typeface="Roboto"/>
                        <a:cs typeface="Roboto"/>
                        <a:sym typeface="Roboto"/>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BEBEB"/>
                    </a:solidFill>
                  </a:tcPr>
                </a:tc>
                <a:tc>
                  <a:txBody>
                    <a:bodyPr/>
                    <a:lstStyle/>
                    <a:p>
                      <a:pPr marL="0" lvl="0" indent="0" algn="ctr" rtl="0">
                        <a:lnSpc>
                          <a:spcPct val="115000"/>
                        </a:lnSpc>
                        <a:spcBef>
                          <a:spcPts val="0"/>
                        </a:spcBef>
                        <a:spcAft>
                          <a:spcPts val="0"/>
                        </a:spcAft>
                        <a:buNone/>
                      </a:pPr>
                      <a:r>
                        <a:rPr lang="en" sz="1050">
                          <a:solidFill>
                            <a:srgbClr val="525252"/>
                          </a:solidFill>
                          <a:highlight>
                            <a:srgbClr val="E9EAEA"/>
                          </a:highlight>
                          <a:latin typeface="Roboto"/>
                          <a:ea typeface="Roboto"/>
                          <a:cs typeface="Roboto"/>
                          <a:sym typeface="Roboto"/>
                        </a:rPr>
                        <a:t>2016-12-01</a:t>
                      </a:r>
                      <a:endParaRPr sz="1050" u="none" strike="noStrike" cap="none">
                        <a:solidFill>
                          <a:srgbClr val="525252"/>
                        </a:solidFill>
                        <a:highlight>
                          <a:srgbClr val="E9EAEA"/>
                        </a:highlight>
                        <a:latin typeface="Roboto"/>
                        <a:ea typeface="Roboto"/>
                        <a:cs typeface="Roboto"/>
                        <a:sym typeface="Roboto"/>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BEBEB"/>
                    </a:solidFill>
                  </a:tcPr>
                </a:tc>
                <a:tc>
                  <a:txBody>
                    <a:bodyPr/>
                    <a:lstStyle/>
                    <a:p>
                      <a:pPr marL="0" lvl="0" indent="0" algn="ctr" rtl="0">
                        <a:lnSpc>
                          <a:spcPct val="115000"/>
                        </a:lnSpc>
                        <a:spcBef>
                          <a:spcPts val="0"/>
                        </a:spcBef>
                        <a:spcAft>
                          <a:spcPts val="0"/>
                        </a:spcAft>
                        <a:buNone/>
                      </a:pPr>
                      <a:r>
                        <a:rPr lang="en" sz="1050">
                          <a:solidFill>
                            <a:srgbClr val="525252"/>
                          </a:solidFill>
                          <a:highlight>
                            <a:srgbClr val="E9EAEA"/>
                          </a:highlight>
                          <a:latin typeface="Roboto"/>
                          <a:ea typeface="Roboto"/>
                          <a:cs typeface="Roboto"/>
                          <a:sym typeface="Roboto"/>
                        </a:rPr>
                        <a:t>2017-02-07</a:t>
                      </a:r>
                      <a:endParaRPr sz="1050" u="none" strike="noStrike" cap="none">
                        <a:solidFill>
                          <a:srgbClr val="525252"/>
                        </a:solidFill>
                        <a:highlight>
                          <a:srgbClr val="E9EAEA"/>
                        </a:highlight>
                        <a:latin typeface="Roboto"/>
                        <a:ea typeface="Roboto"/>
                        <a:cs typeface="Roboto"/>
                        <a:sym typeface="Roboto"/>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BEBEB"/>
                    </a:solidFill>
                  </a:tcPr>
                </a:tc>
                <a:tc>
                  <a:txBody>
                    <a:bodyPr/>
                    <a:lstStyle/>
                    <a:p>
                      <a:pPr marL="0" lvl="0" indent="0" algn="ctr" rtl="0">
                        <a:lnSpc>
                          <a:spcPct val="115000"/>
                        </a:lnSpc>
                        <a:spcBef>
                          <a:spcPts val="0"/>
                        </a:spcBef>
                        <a:spcAft>
                          <a:spcPts val="0"/>
                        </a:spcAft>
                        <a:buNone/>
                      </a:pPr>
                      <a:r>
                        <a:rPr lang="en" sz="1050">
                          <a:solidFill>
                            <a:srgbClr val="525252"/>
                          </a:solidFill>
                          <a:highlight>
                            <a:srgbClr val="E9EAEA"/>
                          </a:highlight>
                          <a:latin typeface="Roboto"/>
                          <a:ea typeface="Roboto"/>
                          <a:cs typeface="Roboto"/>
                          <a:sym typeface="Roboto"/>
                        </a:rPr>
                        <a:t>87</a:t>
                      </a:r>
                      <a:endParaRPr sz="1050" u="none" strike="noStrike" cap="none">
                        <a:solidFill>
                          <a:srgbClr val="525252"/>
                        </a:solidFill>
                        <a:highlight>
                          <a:srgbClr val="E9EAEA"/>
                        </a:highlight>
                        <a:latin typeface="Roboto"/>
                        <a:ea typeface="Roboto"/>
                        <a:cs typeface="Roboto"/>
                        <a:sym typeface="Roboto"/>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BEBEB"/>
                    </a:solidFill>
                  </a:tcPr>
                </a:tc>
                <a:extLst>
                  <a:ext uri="{0D108BD9-81ED-4DB2-BD59-A6C34878D82A}">
                    <a16:rowId xmlns:a16="http://schemas.microsoft.com/office/drawing/2014/main" val="10002"/>
                  </a:ext>
                </a:extLst>
              </a:tr>
              <a:tr h="335475">
                <a:tc>
                  <a:txBody>
                    <a:bodyPr/>
                    <a:lstStyle/>
                    <a:p>
                      <a:pPr marL="0" lvl="0" indent="0" algn="ctr" rtl="0">
                        <a:lnSpc>
                          <a:spcPct val="115000"/>
                        </a:lnSpc>
                        <a:spcBef>
                          <a:spcPts val="0"/>
                        </a:spcBef>
                        <a:spcAft>
                          <a:spcPts val="0"/>
                        </a:spcAft>
                        <a:buNone/>
                      </a:pPr>
                      <a:r>
                        <a:rPr lang="en" sz="1050">
                          <a:solidFill>
                            <a:srgbClr val="525252"/>
                          </a:solidFill>
                          <a:highlight>
                            <a:srgbClr val="E9EAEA"/>
                          </a:highlight>
                          <a:latin typeface="Roboto"/>
                          <a:ea typeface="Roboto"/>
                          <a:cs typeface="Roboto"/>
                          <a:sym typeface="Roboto"/>
                        </a:rPr>
                        <a:t>13</a:t>
                      </a:r>
                      <a:endParaRPr sz="1050" u="none" strike="noStrike" cap="none">
                        <a:solidFill>
                          <a:srgbClr val="525252"/>
                        </a:solidFill>
                        <a:highlight>
                          <a:srgbClr val="E9EAEA"/>
                        </a:highlight>
                        <a:latin typeface="Roboto"/>
                        <a:ea typeface="Roboto"/>
                        <a:cs typeface="Roboto"/>
                        <a:sym typeface="Roboto"/>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BEBEB"/>
                    </a:solidFill>
                  </a:tcPr>
                </a:tc>
                <a:tc>
                  <a:txBody>
                    <a:bodyPr/>
                    <a:lstStyle/>
                    <a:p>
                      <a:pPr marL="0" lvl="0" indent="0" algn="ctr" rtl="0">
                        <a:lnSpc>
                          <a:spcPct val="115000"/>
                        </a:lnSpc>
                        <a:spcBef>
                          <a:spcPts val="0"/>
                        </a:spcBef>
                        <a:spcAft>
                          <a:spcPts val="0"/>
                        </a:spcAft>
                        <a:buNone/>
                      </a:pPr>
                      <a:r>
                        <a:rPr lang="en" sz="1050">
                          <a:solidFill>
                            <a:srgbClr val="525252"/>
                          </a:solidFill>
                          <a:highlight>
                            <a:srgbClr val="E9EAEA"/>
                          </a:highlight>
                          <a:latin typeface="Roboto"/>
                          <a:ea typeface="Roboto"/>
                          <a:cs typeface="Roboto"/>
                          <a:sym typeface="Roboto"/>
                        </a:rPr>
                        <a:t>2016-12-01</a:t>
                      </a:r>
                      <a:endParaRPr sz="1050" u="none" strike="noStrike" cap="none">
                        <a:solidFill>
                          <a:srgbClr val="525252"/>
                        </a:solidFill>
                        <a:highlight>
                          <a:srgbClr val="E9EAEA"/>
                        </a:highlight>
                        <a:latin typeface="Roboto"/>
                        <a:ea typeface="Roboto"/>
                        <a:cs typeface="Roboto"/>
                        <a:sym typeface="Roboto"/>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BEBEB"/>
                    </a:solidFill>
                  </a:tcPr>
                </a:tc>
                <a:tc>
                  <a:txBody>
                    <a:bodyPr/>
                    <a:lstStyle/>
                    <a:p>
                      <a:pPr marL="0" lvl="0" indent="0" algn="l" rtl="0">
                        <a:spcBef>
                          <a:spcPts val="0"/>
                        </a:spcBef>
                        <a:spcAft>
                          <a:spcPts val="0"/>
                        </a:spcAft>
                        <a:buNone/>
                      </a:pPr>
                      <a:endParaRPr sz="800" u="none" strike="noStrike" cap="none"/>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BEBEB"/>
                    </a:solidFill>
                  </a:tcPr>
                </a:tc>
                <a:tc>
                  <a:txBody>
                    <a:bodyPr/>
                    <a:lstStyle/>
                    <a:p>
                      <a:pPr marL="0" lvl="0" indent="0" algn="ctr" rtl="0">
                        <a:lnSpc>
                          <a:spcPct val="115000"/>
                        </a:lnSpc>
                        <a:spcBef>
                          <a:spcPts val="0"/>
                        </a:spcBef>
                        <a:spcAft>
                          <a:spcPts val="0"/>
                        </a:spcAft>
                        <a:buNone/>
                      </a:pPr>
                      <a:r>
                        <a:rPr lang="en" sz="1050">
                          <a:solidFill>
                            <a:srgbClr val="525252"/>
                          </a:solidFill>
                          <a:highlight>
                            <a:srgbClr val="E9EAEA"/>
                          </a:highlight>
                          <a:latin typeface="Roboto"/>
                          <a:ea typeface="Roboto"/>
                          <a:cs typeface="Roboto"/>
                          <a:sym typeface="Roboto"/>
                        </a:rPr>
                        <a:t>30</a:t>
                      </a:r>
                      <a:endParaRPr sz="1050" u="none" strike="noStrike" cap="none">
                        <a:solidFill>
                          <a:srgbClr val="525252"/>
                        </a:solidFill>
                        <a:highlight>
                          <a:srgbClr val="E9EAEA"/>
                        </a:highlight>
                        <a:latin typeface="Roboto"/>
                        <a:ea typeface="Roboto"/>
                        <a:cs typeface="Roboto"/>
                        <a:sym typeface="Roboto"/>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BEBEB"/>
                    </a:solidFill>
                  </a:tcPr>
                </a:tc>
                <a:extLst>
                  <a:ext uri="{0D108BD9-81ED-4DB2-BD59-A6C34878D82A}">
                    <a16:rowId xmlns:a16="http://schemas.microsoft.com/office/drawing/2014/main" val="10003"/>
                  </a:ext>
                </a:extLst>
              </a:tr>
              <a:tr h="335475">
                <a:tc>
                  <a:txBody>
                    <a:bodyPr/>
                    <a:lstStyle/>
                    <a:p>
                      <a:pPr marL="0" lvl="0" indent="0" algn="ctr" rtl="0">
                        <a:lnSpc>
                          <a:spcPct val="115000"/>
                        </a:lnSpc>
                        <a:spcBef>
                          <a:spcPts val="0"/>
                        </a:spcBef>
                        <a:spcAft>
                          <a:spcPts val="0"/>
                        </a:spcAft>
                        <a:buNone/>
                      </a:pPr>
                      <a:r>
                        <a:rPr lang="en" sz="1050">
                          <a:solidFill>
                            <a:srgbClr val="525252"/>
                          </a:solidFill>
                          <a:highlight>
                            <a:srgbClr val="E9EAEA"/>
                          </a:highlight>
                          <a:latin typeface="Roboto"/>
                          <a:ea typeface="Roboto"/>
                          <a:cs typeface="Roboto"/>
                          <a:sym typeface="Roboto"/>
                        </a:rPr>
                        <a:t>14</a:t>
                      </a:r>
                      <a:endParaRPr sz="1050" u="none" strike="noStrike" cap="none">
                        <a:solidFill>
                          <a:srgbClr val="525252"/>
                        </a:solidFill>
                        <a:highlight>
                          <a:srgbClr val="E9EAEA"/>
                        </a:highlight>
                        <a:latin typeface="Roboto"/>
                        <a:ea typeface="Roboto"/>
                        <a:cs typeface="Roboto"/>
                        <a:sym typeface="Roboto"/>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BEBEB"/>
                    </a:solidFill>
                  </a:tcPr>
                </a:tc>
                <a:tc>
                  <a:txBody>
                    <a:bodyPr/>
                    <a:lstStyle/>
                    <a:p>
                      <a:pPr marL="0" lvl="0" indent="0" algn="ctr" rtl="0">
                        <a:lnSpc>
                          <a:spcPct val="115000"/>
                        </a:lnSpc>
                        <a:spcBef>
                          <a:spcPts val="0"/>
                        </a:spcBef>
                        <a:spcAft>
                          <a:spcPts val="0"/>
                        </a:spcAft>
                        <a:buNone/>
                      </a:pPr>
                      <a:r>
                        <a:rPr lang="en" sz="1050">
                          <a:solidFill>
                            <a:srgbClr val="525252"/>
                          </a:solidFill>
                          <a:highlight>
                            <a:srgbClr val="E9EAEA"/>
                          </a:highlight>
                          <a:latin typeface="Roboto"/>
                          <a:ea typeface="Roboto"/>
                          <a:cs typeface="Roboto"/>
                          <a:sym typeface="Roboto"/>
                        </a:rPr>
                        <a:t>2016-12-01</a:t>
                      </a:r>
                      <a:endParaRPr sz="1050" u="none" strike="noStrike" cap="none">
                        <a:solidFill>
                          <a:srgbClr val="525252"/>
                        </a:solidFill>
                        <a:highlight>
                          <a:srgbClr val="E9EAEA"/>
                        </a:highlight>
                        <a:latin typeface="Roboto"/>
                        <a:ea typeface="Roboto"/>
                        <a:cs typeface="Roboto"/>
                        <a:sym typeface="Roboto"/>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BEBEB"/>
                    </a:solidFill>
                  </a:tcPr>
                </a:tc>
                <a:tc>
                  <a:txBody>
                    <a:bodyPr/>
                    <a:lstStyle/>
                    <a:p>
                      <a:pPr marL="0" lvl="0" indent="0" algn="ctr" rtl="0">
                        <a:lnSpc>
                          <a:spcPct val="115000"/>
                        </a:lnSpc>
                        <a:spcBef>
                          <a:spcPts val="0"/>
                        </a:spcBef>
                        <a:spcAft>
                          <a:spcPts val="0"/>
                        </a:spcAft>
                        <a:buNone/>
                      </a:pPr>
                      <a:r>
                        <a:rPr lang="en" sz="1050">
                          <a:solidFill>
                            <a:srgbClr val="525252"/>
                          </a:solidFill>
                          <a:highlight>
                            <a:srgbClr val="E9EAEA"/>
                          </a:highlight>
                          <a:latin typeface="Roboto"/>
                          <a:ea typeface="Roboto"/>
                          <a:cs typeface="Roboto"/>
                          <a:sym typeface="Roboto"/>
                        </a:rPr>
                        <a:t>2017-03-07</a:t>
                      </a:r>
                      <a:endParaRPr sz="1050" u="none" strike="noStrike" cap="none">
                        <a:solidFill>
                          <a:srgbClr val="525252"/>
                        </a:solidFill>
                        <a:highlight>
                          <a:srgbClr val="E9EAEA"/>
                        </a:highlight>
                        <a:latin typeface="Roboto"/>
                        <a:ea typeface="Roboto"/>
                        <a:cs typeface="Roboto"/>
                        <a:sym typeface="Roboto"/>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BEBEB"/>
                    </a:solidFill>
                  </a:tcPr>
                </a:tc>
                <a:tc>
                  <a:txBody>
                    <a:bodyPr/>
                    <a:lstStyle/>
                    <a:p>
                      <a:pPr marL="0" lvl="0" indent="0" algn="ctr" rtl="0">
                        <a:lnSpc>
                          <a:spcPct val="115000"/>
                        </a:lnSpc>
                        <a:spcBef>
                          <a:spcPts val="0"/>
                        </a:spcBef>
                        <a:spcAft>
                          <a:spcPts val="0"/>
                        </a:spcAft>
                        <a:buNone/>
                      </a:pPr>
                      <a:r>
                        <a:rPr lang="en" sz="1050">
                          <a:solidFill>
                            <a:srgbClr val="525252"/>
                          </a:solidFill>
                          <a:highlight>
                            <a:srgbClr val="E9EAEA"/>
                          </a:highlight>
                          <a:latin typeface="Roboto"/>
                          <a:ea typeface="Roboto"/>
                          <a:cs typeface="Roboto"/>
                          <a:sym typeface="Roboto"/>
                        </a:rPr>
                        <a:t>30</a:t>
                      </a:r>
                      <a:endParaRPr sz="1050" u="none" strike="noStrike" cap="none">
                        <a:solidFill>
                          <a:srgbClr val="525252"/>
                        </a:solidFill>
                        <a:highlight>
                          <a:srgbClr val="E9EAEA"/>
                        </a:highlight>
                        <a:latin typeface="Roboto"/>
                        <a:ea typeface="Roboto"/>
                        <a:cs typeface="Roboto"/>
                        <a:sym typeface="Roboto"/>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BEBEB"/>
                    </a:solidFill>
                  </a:tcPr>
                </a:tc>
                <a:extLst>
                  <a:ext uri="{0D108BD9-81ED-4DB2-BD59-A6C34878D82A}">
                    <a16:rowId xmlns:a16="http://schemas.microsoft.com/office/drawing/2014/main" val="10004"/>
                  </a:ext>
                </a:extLst>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Google Shape;342;p57"/>
          <p:cNvSpPr txBox="1"/>
          <p:nvPr/>
        </p:nvSpPr>
        <p:spPr>
          <a:xfrm>
            <a:off x="311700" y="292625"/>
            <a:ext cx="8520600" cy="8376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2400"/>
              <a:buFont typeface="Arial"/>
              <a:buNone/>
            </a:pPr>
            <a:r>
              <a:rPr lang="en" sz="2400" b="1">
                <a:solidFill>
                  <a:srgbClr val="295269"/>
                </a:solidFill>
                <a:latin typeface="Roboto"/>
                <a:ea typeface="Roboto"/>
                <a:cs typeface="Roboto"/>
                <a:sym typeface="Roboto"/>
              </a:rPr>
              <a:t>3.2 Get Familiar with the Codeflix data</a:t>
            </a:r>
            <a:endParaRPr sz="2400" b="1" i="0" u="none" strike="noStrike" cap="none">
              <a:solidFill>
                <a:srgbClr val="295269"/>
              </a:solidFill>
              <a:latin typeface="Roboto"/>
              <a:ea typeface="Roboto"/>
              <a:cs typeface="Roboto"/>
              <a:sym typeface="Roboto"/>
            </a:endParaRPr>
          </a:p>
        </p:txBody>
      </p:sp>
      <p:sp>
        <p:nvSpPr>
          <p:cNvPr id="343" name="Google Shape;343;p57"/>
          <p:cNvSpPr txBox="1"/>
          <p:nvPr/>
        </p:nvSpPr>
        <p:spPr>
          <a:xfrm>
            <a:off x="5179100" y="1201325"/>
            <a:ext cx="3870900" cy="3746400"/>
          </a:xfrm>
          <a:prstGeom prst="rect">
            <a:avLst/>
          </a:prstGeom>
          <a:solidFill>
            <a:srgbClr val="D9D9D9"/>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SELECT MIN(subscription_start), MAX(subscription_start)</a:t>
            </a:r>
            <a:endParaRPr sz="900">
              <a:latin typeface="Courier New"/>
              <a:ea typeface="Courier New"/>
              <a:cs typeface="Courier New"/>
              <a:sym typeface="Courier New"/>
            </a:endParaRPr>
          </a:p>
          <a:p>
            <a:pPr marL="0" marR="0" lvl="0" indent="0" algn="l" rtl="0">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 FROM subscriptions;</a:t>
            </a:r>
            <a:endParaRPr sz="900">
              <a:latin typeface="Courier New"/>
              <a:ea typeface="Courier New"/>
              <a:cs typeface="Courier New"/>
              <a:sym typeface="Courier New"/>
            </a:endParaRPr>
          </a:p>
          <a:p>
            <a:pPr marL="0" marR="0" lvl="0" indent="0" algn="l" rtl="0">
              <a:lnSpc>
                <a:spcPct val="100000"/>
              </a:lnSpc>
              <a:spcBef>
                <a:spcPts val="0"/>
              </a:spcBef>
              <a:spcAft>
                <a:spcPts val="0"/>
              </a:spcAft>
              <a:buClr>
                <a:schemeClr val="dk1"/>
              </a:buClr>
              <a:buSzPts val="1100"/>
              <a:buFont typeface="Arial"/>
              <a:buNone/>
            </a:pPr>
            <a:endParaRPr sz="900">
              <a:latin typeface="Courier New"/>
              <a:ea typeface="Courier New"/>
              <a:cs typeface="Courier New"/>
              <a:sym typeface="Courier New"/>
            </a:endParaRPr>
          </a:p>
          <a:p>
            <a:pPr marL="0" marR="0" lvl="0" indent="0" algn="l" rtl="0">
              <a:lnSpc>
                <a:spcPct val="100000"/>
              </a:lnSpc>
              <a:spcBef>
                <a:spcPts val="0"/>
              </a:spcBef>
              <a:spcAft>
                <a:spcPts val="0"/>
              </a:spcAft>
              <a:buClr>
                <a:schemeClr val="dk1"/>
              </a:buClr>
              <a:buSzPts val="1100"/>
              <a:buFont typeface="Arial"/>
              <a:buNone/>
            </a:pPr>
            <a:endParaRPr sz="900">
              <a:latin typeface="Courier New"/>
              <a:ea typeface="Courier New"/>
              <a:cs typeface="Courier New"/>
              <a:sym typeface="Courier New"/>
            </a:endParaRPr>
          </a:p>
          <a:p>
            <a:pPr marL="0" marR="0" lvl="0" indent="0" algn="l" rtl="0">
              <a:lnSpc>
                <a:spcPct val="100000"/>
              </a:lnSpc>
              <a:spcBef>
                <a:spcPts val="0"/>
              </a:spcBef>
              <a:spcAft>
                <a:spcPts val="0"/>
              </a:spcAft>
              <a:buClr>
                <a:schemeClr val="dk1"/>
              </a:buClr>
              <a:buSzPts val="1100"/>
              <a:buFont typeface="Arial"/>
              <a:buNone/>
            </a:pPr>
            <a:endParaRPr sz="900">
              <a:latin typeface="Courier New"/>
              <a:ea typeface="Courier New"/>
              <a:cs typeface="Courier New"/>
              <a:sym typeface="Courier New"/>
            </a:endParaRPr>
          </a:p>
          <a:p>
            <a:pPr marL="0" marR="0" lvl="0" indent="0" algn="l" rtl="0">
              <a:lnSpc>
                <a:spcPct val="100000"/>
              </a:lnSpc>
              <a:spcBef>
                <a:spcPts val="0"/>
              </a:spcBef>
              <a:spcAft>
                <a:spcPts val="0"/>
              </a:spcAft>
              <a:buClr>
                <a:schemeClr val="dk1"/>
              </a:buClr>
              <a:buSzPts val="1100"/>
              <a:buFont typeface="Arial"/>
              <a:buNone/>
            </a:pPr>
            <a:endParaRPr sz="900">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rgbClr val="000000"/>
              </a:solidFill>
              <a:latin typeface="Courier New"/>
              <a:ea typeface="Courier New"/>
              <a:cs typeface="Courier New"/>
              <a:sym typeface="Courier New"/>
            </a:endParaRPr>
          </a:p>
        </p:txBody>
      </p:sp>
      <p:sp>
        <p:nvSpPr>
          <p:cNvPr id="344" name="Google Shape;344;p57"/>
          <p:cNvSpPr txBox="1"/>
          <p:nvPr/>
        </p:nvSpPr>
        <p:spPr>
          <a:xfrm>
            <a:off x="177975" y="1201325"/>
            <a:ext cx="4920900" cy="2107200"/>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300" b="1">
                <a:solidFill>
                  <a:srgbClr val="484848"/>
                </a:solidFill>
                <a:highlight>
                  <a:srgbClr val="FFFFFF"/>
                </a:highlight>
                <a:latin typeface="Roboto"/>
                <a:ea typeface="Roboto"/>
                <a:cs typeface="Roboto"/>
                <a:sym typeface="Roboto"/>
              </a:rPr>
              <a:t>Determine the range of months of data provided. Which months will you be able to calculate churn for?</a:t>
            </a:r>
            <a:endParaRPr sz="1300" b="1">
              <a:solidFill>
                <a:srgbClr val="484848"/>
              </a:solidFill>
              <a:highlight>
                <a:srgbClr val="FFFFFF"/>
              </a:highlight>
              <a:latin typeface="Roboto"/>
              <a:ea typeface="Roboto"/>
              <a:cs typeface="Roboto"/>
              <a:sym typeface="Roboto"/>
            </a:endParaRPr>
          </a:p>
          <a:p>
            <a:pPr marL="0" lvl="0" indent="0" algn="l" rtl="0">
              <a:lnSpc>
                <a:spcPct val="115000"/>
              </a:lnSpc>
              <a:spcBef>
                <a:spcPts val="0"/>
              </a:spcBef>
              <a:spcAft>
                <a:spcPts val="0"/>
              </a:spcAft>
              <a:buNone/>
            </a:pPr>
            <a:endParaRPr sz="1200">
              <a:solidFill>
                <a:schemeClr val="dk1"/>
              </a:solidFill>
              <a:latin typeface="Roboto"/>
              <a:ea typeface="Roboto"/>
              <a:cs typeface="Roboto"/>
              <a:sym typeface="Roboto"/>
            </a:endParaRPr>
          </a:p>
          <a:p>
            <a:pPr marL="0" lvl="0" indent="0" algn="l" rtl="0">
              <a:lnSpc>
                <a:spcPct val="115000"/>
              </a:lnSpc>
              <a:spcBef>
                <a:spcPts val="0"/>
              </a:spcBef>
              <a:spcAft>
                <a:spcPts val="0"/>
              </a:spcAft>
              <a:buNone/>
            </a:pPr>
            <a:r>
              <a:rPr lang="en" sz="1200">
                <a:solidFill>
                  <a:schemeClr val="dk1"/>
                </a:solidFill>
                <a:latin typeface="Roboto"/>
                <a:ea typeface="Roboto"/>
                <a:cs typeface="Roboto"/>
                <a:sym typeface="Roboto"/>
              </a:rPr>
              <a:t>Data has a start date range of 2016-12-01 to 2016-03-30. I will be able to calculate churn only for January, February, and March. December doesn’t have any active users since a user is defined as active if they signed up before the first of the month. There are also no cancelled users in December since Codeflix requires a minimum 31 day subscription.</a:t>
            </a:r>
            <a:endParaRPr sz="1200">
              <a:latin typeface="Roboto"/>
              <a:ea typeface="Roboto"/>
              <a:cs typeface="Roboto"/>
              <a:sym typeface="Roboto"/>
            </a:endParaRPr>
          </a:p>
          <a:p>
            <a:pPr marL="0" marR="0" lvl="0" indent="0" algn="l" rtl="0">
              <a:lnSpc>
                <a:spcPct val="115000"/>
              </a:lnSpc>
              <a:spcBef>
                <a:spcPts val="0"/>
              </a:spcBef>
              <a:spcAft>
                <a:spcPts val="0"/>
              </a:spcAft>
              <a:buClr>
                <a:schemeClr val="dk1"/>
              </a:buClr>
              <a:buSzPts val="1100"/>
              <a:buFont typeface="Arial"/>
              <a:buNone/>
            </a:pPr>
            <a:endParaRPr sz="1200" b="0" i="0" u="none" strike="noStrike" cap="none">
              <a:solidFill>
                <a:srgbClr val="000000"/>
              </a:solidFill>
              <a:latin typeface="Roboto"/>
              <a:ea typeface="Roboto"/>
              <a:cs typeface="Roboto"/>
              <a:sym typeface="Roboto"/>
            </a:endParaRPr>
          </a:p>
        </p:txBody>
      </p:sp>
      <p:graphicFrame>
        <p:nvGraphicFramePr>
          <p:cNvPr id="345" name="Google Shape;345;p57"/>
          <p:cNvGraphicFramePr/>
          <p:nvPr/>
        </p:nvGraphicFramePr>
        <p:xfrm>
          <a:off x="177975" y="3374900"/>
          <a:ext cx="2418075" cy="892497"/>
        </p:xfrm>
        <a:graphic>
          <a:graphicData uri="http://schemas.openxmlformats.org/drawingml/2006/table">
            <a:tbl>
              <a:tblPr>
                <a:noFill/>
                <a:tableStyleId>{60BDF8D7-AFA9-412E-A79F-3B8E0348F5FA}</a:tableStyleId>
              </a:tblPr>
              <a:tblGrid>
                <a:gridCol w="1102475">
                  <a:extLst>
                    <a:ext uri="{9D8B030D-6E8A-4147-A177-3AD203B41FA5}">
                      <a16:colId xmlns:a16="http://schemas.microsoft.com/office/drawing/2014/main" val="20000"/>
                    </a:ext>
                  </a:extLst>
                </a:gridCol>
                <a:gridCol w="1315600">
                  <a:extLst>
                    <a:ext uri="{9D8B030D-6E8A-4147-A177-3AD203B41FA5}">
                      <a16:colId xmlns:a16="http://schemas.microsoft.com/office/drawing/2014/main" val="20001"/>
                    </a:ext>
                  </a:extLst>
                </a:gridCol>
              </a:tblGrid>
              <a:tr h="416800">
                <a:tc>
                  <a:txBody>
                    <a:bodyPr/>
                    <a:lstStyle/>
                    <a:p>
                      <a:pPr marL="0" lvl="0" indent="0" algn="ctr" rtl="0">
                        <a:lnSpc>
                          <a:spcPct val="115000"/>
                        </a:lnSpc>
                        <a:spcBef>
                          <a:spcPts val="0"/>
                        </a:spcBef>
                        <a:spcAft>
                          <a:spcPts val="0"/>
                        </a:spcAft>
                        <a:buNone/>
                      </a:pPr>
                      <a:r>
                        <a:rPr lang="en" sz="1050" b="1">
                          <a:solidFill>
                            <a:srgbClr val="292929"/>
                          </a:solidFill>
                          <a:highlight>
                            <a:srgbClr val="E9EAEA"/>
                          </a:highlight>
                          <a:latin typeface="Roboto"/>
                          <a:ea typeface="Roboto"/>
                          <a:cs typeface="Roboto"/>
                          <a:sym typeface="Roboto"/>
                        </a:rPr>
                        <a:t>MIN(subscription_start)</a:t>
                      </a:r>
                      <a:endParaRPr sz="1050" b="1">
                        <a:solidFill>
                          <a:srgbClr val="292929"/>
                        </a:solidFill>
                        <a:highlight>
                          <a:srgbClr val="E9EAEA"/>
                        </a:highlight>
                        <a:latin typeface="Roboto"/>
                        <a:ea typeface="Roboto"/>
                        <a:cs typeface="Roboto"/>
                        <a:sym typeface="Roboto"/>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0E0E0"/>
                    </a:solidFill>
                  </a:tcPr>
                </a:tc>
                <a:tc>
                  <a:txBody>
                    <a:bodyPr/>
                    <a:lstStyle/>
                    <a:p>
                      <a:pPr marL="0" lvl="0" indent="0" algn="ctr" rtl="0">
                        <a:lnSpc>
                          <a:spcPct val="115000"/>
                        </a:lnSpc>
                        <a:spcBef>
                          <a:spcPts val="0"/>
                        </a:spcBef>
                        <a:spcAft>
                          <a:spcPts val="0"/>
                        </a:spcAft>
                        <a:buNone/>
                      </a:pPr>
                      <a:r>
                        <a:rPr lang="en" sz="1050" b="1">
                          <a:solidFill>
                            <a:srgbClr val="292929"/>
                          </a:solidFill>
                          <a:highlight>
                            <a:srgbClr val="E9EAEA"/>
                          </a:highlight>
                          <a:latin typeface="Roboto"/>
                          <a:ea typeface="Roboto"/>
                          <a:cs typeface="Roboto"/>
                          <a:sym typeface="Roboto"/>
                        </a:rPr>
                        <a:t>MAX(subscription_start)</a:t>
                      </a:r>
                      <a:endParaRPr sz="1050" b="1">
                        <a:solidFill>
                          <a:srgbClr val="292929"/>
                        </a:solidFill>
                        <a:highlight>
                          <a:srgbClr val="E9EAEA"/>
                        </a:highlight>
                        <a:latin typeface="Roboto"/>
                        <a:ea typeface="Roboto"/>
                        <a:cs typeface="Roboto"/>
                        <a:sym typeface="Roboto"/>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0E0E0"/>
                    </a:solidFill>
                  </a:tcPr>
                </a:tc>
                <a:extLst>
                  <a:ext uri="{0D108BD9-81ED-4DB2-BD59-A6C34878D82A}">
                    <a16:rowId xmlns:a16="http://schemas.microsoft.com/office/drawing/2014/main" val="10000"/>
                  </a:ext>
                </a:extLst>
              </a:tr>
              <a:tr h="335475">
                <a:tc>
                  <a:txBody>
                    <a:bodyPr/>
                    <a:lstStyle/>
                    <a:p>
                      <a:pPr marL="0" lvl="0" indent="0" algn="ctr" rtl="0">
                        <a:lnSpc>
                          <a:spcPct val="115000"/>
                        </a:lnSpc>
                        <a:spcBef>
                          <a:spcPts val="0"/>
                        </a:spcBef>
                        <a:spcAft>
                          <a:spcPts val="0"/>
                        </a:spcAft>
                        <a:buNone/>
                      </a:pPr>
                      <a:r>
                        <a:rPr lang="en" sz="1050">
                          <a:solidFill>
                            <a:srgbClr val="525252"/>
                          </a:solidFill>
                          <a:highlight>
                            <a:srgbClr val="E9EAEA"/>
                          </a:highlight>
                          <a:latin typeface="Roboto"/>
                          <a:ea typeface="Roboto"/>
                          <a:cs typeface="Roboto"/>
                          <a:sym typeface="Roboto"/>
                        </a:rPr>
                        <a:t>2016-12-01</a:t>
                      </a:r>
                      <a:endParaRPr sz="1050">
                        <a:solidFill>
                          <a:srgbClr val="525252"/>
                        </a:solidFill>
                        <a:highlight>
                          <a:srgbClr val="E9EAEA"/>
                        </a:highlight>
                        <a:latin typeface="Roboto"/>
                        <a:ea typeface="Roboto"/>
                        <a:cs typeface="Roboto"/>
                        <a:sym typeface="Roboto"/>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BEBEB"/>
                    </a:solidFill>
                  </a:tcPr>
                </a:tc>
                <a:tc>
                  <a:txBody>
                    <a:bodyPr/>
                    <a:lstStyle/>
                    <a:p>
                      <a:pPr marL="0" lvl="0" indent="0" algn="ctr" rtl="0">
                        <a:lnSpc>
                          <a:spcPct val="115000"/>
                        </a:lnSpc>
                        <a:spcBef>
                          <a:spcPts val="0"/>
                        </a:spcBef>
                        <a:spcAft>
                          <a:spcPts val="0"/>
                        </a:spcAft>
                        <a:buNone/>
                      </a:pPr>
                      <a:r>
                        <a:rPr lang="en" sz="1050">
                          <a:solidFill>
                            <a:srgbClr val="525252"/>
                          </a:solidFill>
                          <a:highlight>
                            <a:srgbClr val="E9EAEA"/>
                          </a:highlight>
                          <a:latin typeface="Roboto"/>
                          <a:ea typeface="Roboto"/>
                          <a:cs typeface="Roboto"/>
                          <a:sym typeface="Roboto"/>
                        </a:rPr>
                        <a:t>2017-03-30</a:t>
                      </a:r>
                      <a:endParaRPr sz="1050">
                        <a:solidFill>
                          <a:srgbClr val="525252"/>
                        </a:solidFill>
                        <a:highlight>
                          <a:srgbClr val="E9EAEA"/>
                        </a:highlight>
                        <a:latin typeface="Roboto"/>
                        <a:ea typeface="Roboto"/>
                        <a:cs typeface="Roboto"/>
                        <a:sym typeface="Roboto"/>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BEBEB"/>
                    </a:solidFill>
                  </a:tcPr>
                </a:tc>
                <a:extLst>
                  <a:ext uri="{0D108BD9-81ED-4DB2-BD59-A6C34878D82A}">
                    <a16:rowId xmlns:a16="http://schemas.microsoft.com/office/drawing/2014/main" val="10001"/>
                  </a:ext>
                </a:extLst>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Google Shape;350;p58"/>
          <p:cNvSpPr txBox="1"/>
          <p:nvPr/>
        </p:nvSpPr>
        <p:spPr>
          <a:xfrm>
            <a:off x="311700" y="292625"/>
            <a:ext cx="8520600" cy="8376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2400"/>
              <a:buFont typeface="Arial"/>
              <a:buNone/>
            </a:pPr>
            <a:r>
              <a:rPr lang="en" sz="2400" b="1">
                <a:solidFill>
                  <a:srgbClr val="295269"/>
                </a:solidFill>
                <a:latin typeface="Roboto"/>
                <a:ea typeface="Roboto"/>
                <a:cs typeface="Roboto"/>
                <a:sym typeface="Roboto"/>
              </a:rPr>
              <a:t>3.3 Calculate Churn for Each Segment: Create a Months Table</a:t>
            </a:r>
            <a:endParaRPr sz="2400" b="1" i="0" u="none" strike="noStrike" cap="none">
              <a:solidFill>
                <a:srgbClr val="295269"/>
              </a:solidFill>
              <a:latin typeface="Roboto"/>
              <a:ea typeface="Roboto"/>
              <a:cs typeface="Roboto"/>
              <a:sym typeface="Roboto"/>
            </a:endParaRPr>
          </a:p>
        </p:txBody>
      </p:sp>
      <p:sp>
        <p:nvSpPr>
          <p:cNvPr id="351" name="Google Shape;351;p58"/>
          <p:cNvSpPr txBox="1"/>
          <p:nvPr/>
        </p:nvSpPr>
        <p:spPr>
          <a:xfrm>
            <a:off x="5179100" y="1201325"/>
            <a:ext cx="3870900" cy="3746400"/>
          </a:xfrm>
          <a:prstGeom prst="rect">
            <a:avLst/>
          </a:prstGeom>
          <a:solidFill>
            <a:srgbClr val="D9D9D9"/>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 WITH months AS (</a:t>
            </a:r>
            <a:endParaRPr sz="900">
              <a:latin typeface="Courier New"/>
              <a:ea typeface="Courier New"/>
              <a:cs typeface="Courier New"/>
              <a:sym typeface="Courier New"/>
            </a:endParaRPr>
          </a:p>
          <a:p>
            <a:pPr marL="0" marR="0" lvl="0" indent="0" algn="l" rtl="0">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  SELECT </a:t>
            </a:r>
            <a:endParaRPr sz="900">
              <a:latin typeface="Courier New"/>
              <a:ea typeface="Courier New"/>
              <a:cs typeface="Courier New"/>
              <a:sym typeface="Courier New"/>
            </a:endParaRPr>
          </a:p>
          <a:p>
            <a:pPr marL="0" marR="0" lvl="0" indent="0" algn="l" rtl="0">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    '2017-01-01' AS first_day, </a:t>
            </a:r>
            <a:endParaRPr sz="900">
              <a:latin typeface="Courier New"/>
              <a:ea typeface="Courier New"/>
              <a:cs typeface="Courier New"/>
              <a:sym typeface="Courier New"/>
            </a:endParaRPr>
          </a:p>
          <a:p>
            <a:pPr marL="0" marR="0" lvl="0" indent="0" algn="l" rtl="0">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    '2017-01-31' AS last_day </a:t>
            </a:r>
            <a:endParaRPr sz="900">
              <a:latin typeface="Courier New"/>
              <a:ea typeface="Courier New"/>
              <a:cs typeface="Courier New"/>
              <a:sym typeface="Courier New"/>
            </a:endParaRPr>
          </a:p>
          <a:p>
            <a:pPr marL="0" marR="0" lvl="0" indent="0" algn="l" rtl="0">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  UNION </a:t>
            </a:r>
            <a:endParaRPr sz="900">
              <a:latin typeface="Courier New"/>
              <a:ea typeface="Courier New"/>
              <a:cs typeface="Courier New"/>
              <a:sym typeface="Courier New"/>
            </a:endParaRPr>
          </a:p>
          <a:p>
            <a:pPr marL="0" marR="0" lvl="0" indent="0" algn="l" rtl="0">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  SELECT </a:t>
            </a:r>
            <a:endParaRPr sz="900">
              <a:latin typeface="Courier New"/>
              <a:ea typeface="Courier New"/>
              <a:cs typeface="Courier New"/>
              <a:sym typeface="Courier New"/>
            </a:endParaRPr>
          </a:p>
          <a:p>
            <a:pPr marL="0" marR="0" lvl="0" indent="0" algn="l" rtl="0">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    '2017-02-01' AS first_day, </a:t>
            </a:r>
            <a:endParaRPr sz="900">
              <a:latin typeface="Courier New"/>
              <a:ea typeface="Courier New"/>
              <a:cs typeface="Courier New"/>
              <a:sym typeface="Courier New"/>
            </a:endParaRPr>
          </a:p>
          <a:p>
            <a:pPr marL="0" marR="0" lvl="0" indent="0" algn="l" rtl="0">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    '2017-02-28' AS last_day </a:t>
            </a:r>
            <a:endParaRPr sz="900">
              <a:latin typeface="Courier New"/>
              <a:ea typeface="Courier New"/>
              <a:cs typeface="Courier New"/>
              <a:sym typeface="Courier New"/>
            </a:endParaRPr>
          </a:p>
          <a:p>
            <a:pPr marL="0" marR="0" lvl="0" indent="0" algn="l" rtl="0">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  UNION </a:t>
            </a:r>
            <a:endParaRPr sz="900">
              <a:latin typeface="Courier New"/>
              <a:ea typeface="Courier New"/>
              <a:cs typeface="Courier New"/>
              <a:sym typeface="Courier New"/>
            </a:endParaRPr>
          </a:p>
          <a:p>
            <a:pPr marL="0" marR="0" lvl="0" indent="0" algn="l" rtl="0">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  SELECT </a:t>
            </a:r>
            <a:endParaRPr sz="900">
              <a:latin typeface="Courier New"/>
              <a:ea typeface="Courier New"/>
              <a:cs typeface="Courier New"/>
              <a:sym typeface="Courier New"/>
            </a:endParaRPr>
          </a:p>
          <a:p>
            <a:pPr marL="0" marR="0" lvl="0" indent="0" algn="l" rtl="0">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    '2017-03-01' AS first_day, </a:t>
            </a:r>
            <a:endParaRPr sz="900">
              <a:latin typeface="Courier New"/>
              <a:ea typeface="Courier New"/>
              <a:cs typeface="Courier New"/>
              <a:sym typeface="Courier New"/>
            </a:endParaRPr>
          </a:p>
          <a:p>
            <a:pPr marL="0" marR="0" lvl="0" indent="0" algn="l" rtl="0">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    '2017-03-31' AS last_day</a:t>
            </a:r>
            <a:endParaRPr sz="900">
              <a:latin typeface="Courier New"/>
              <a:ea typeface="Courier New"/>
              <a:cs typeface="Courier New"/>
              <a:sym typeface="Courier New"/>
            </a:endParaRPr>
          </a:p>
          <a:p>
            <a:pPr marL="0" marR="0" lvl="0" indent="0" algn="l" rtl="0">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a:t>
            </a:r>
            <a:endParaRPr sz="900">
              <a:latin typeface="Courier New"/>
              <a:ea typeface="Courier New"/>
              <a:cs typeface="Courier New"/>
              <a:sym typeface="Courier New"/>
            </a:endParaRPr>
          </a:p>
          <a:p>
            <a:pPr marL="0" marR="0" lvl="0" indent="0" algn="l" rtl="0">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SELECT *</a:t>
            </a:r>
            <a:endParaRPr sz="900">
              <a:latin typeface="Courier New"/>
              <a:ea typeface="Courier New"/>
              <a:cs typeface="Courier New"/>
              <a:sym typeface="Courier New"/>
            </a:endParaRPr>
          </a:p>
          <a:p>
            <a:pPr marL="0" marR="0" lvl="0" indent="0" algn="l" rtl="0">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FROM months;</a:t>
            </a:r>
            <a:endParaRPr sz="900">
              <a:latin typeface="Courier New"/>
              <a:ea typeface="Courier New"/>
              <a:cs typeface="Courier New"/>
              <a:sym typeface="Courier New"/>
            </a:endParaRPr>
          </a:p>
          <a:p>
            <a:pPr marL="0" marR="0" lvl="0" indent="0" algn="l" rtl="0">
              <a:lnSpc>
                <a:spcPct val="100000"/>
              </a:lnSpc>
              <a:spcBef>
                <a:spcPts val="0"/>
              </a:spcBef>
              <a:spcAft>
                <a:spcPts val="0"/>
              </a:spcAft>
              <a:buClr>
                <a:schemeClr val="dk1"/>
              </a:buClr>
              <a:buSzPts val="1100"/>
              <a:buFont typeface="Arial"/>
              <a:buNone/>
            </a:pPr>
            <a:endParaRPr sz="900">
              <a:latin typeface="Courier New"/>
              <a:ea typeface="Courier New"/>
              <a:cs typeface="Courier New"/>
              <a:sym typeface="Courier New"/>
            </a:endParaRPr>
          </a:p>
          <a:p>
            <a:pPr marL="0" marR="0" lvl="0" indent="0" algn="l" rtl="0">
              <a:lnSpc>
                <a:spcPct val="100000"/>
              </a:lnSpc>
              <a:spcBef>
                <a:spcPts val="0"/>
              </a:spcBef>
              <a:spcAft>
                <a:spcPts val="0"/>
              </a:spcAft>
              <a:buClr>
                <a:schemeClr val="dk1"/>
              </a:buClr>
              <a:buSzPts val="1100"/>
              <a:buFont typeface="Arial"/>
              <a:buNone/>
            </a:pPr>
            <a:endParaRPr sz="900">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rgbClr val="000000"/>
              </a:solidFill>
              <a:latin typeface="Courier New"/>
              <a:ea typeface="Courier New"/>
              <a:cs typeface="Courier New"/>
              <a:sym typeface="Courier New"/>
            </a:endParaRPr>
          </a:p>
        </p:txBody>
      </p:sp>
      <p:sp>
        <p:nvSpPr>
          <p:cNvPr id="352" name="Google Shape;352;p58"/>
          <p:cNvSpPr txBox="1"/>
          <p:nvPr/>
        </p:nvSpPr>
        <p:spPr>
          <a:xfrm>
            <a:off x="177975" y="1201325"/>
            <a:ext cx="4920900" cy="1833000"/>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200">
                <a:solidFill>
                  <a:schemeClr val="dk1"/>
                </a:solidFill>
                <a:latin typeface="Roboto"/>
                <a:ea typeface="Roboto"/>
                <a:cs typeface="Roboto"/>
                <a:sym typeface="Roboto"/>
              </a:rPr>
              <a:t>Create a temporary table of months in order to make a comparison in the next few steps.</a:t>
            </a:r>
            <a:endParaRPr sz="1200">
              <a:latin typeface="Roboto"/>
              <a:ea typeface="Roboto"/>
              <a:cs typeface="Roboto"/>
              <a:sym typeface="Roboto"/>
            </a:endParaRPr>
          </a:p>
          <a:p>
            <a:pPr marL="0" marR="0" lvl="0" indent="0" algn="l" rtl="0">
              <a:lnSpc>
                <a:spcPct val="115000"/>
              </a:lnSpc>
              <a:spcBef>
                <a:spcPts val="0"/>
              </a:spcBef>
              <a:spcAft>
                <a:spcPts val="0"/>
              </a:spcAft>
              <a:buClr>
                <a:schemeClr val="dk1"/>
              </a:buClr>
              <a:buSzPts val="1100"/>
              <a:buFont typeface="Arial"/>
              <a:buNone/>
            </a:pPr>
            <a:endParaRPr sz="1200" b="0" i="0" u="none" strike="noStrike" cap="none">
              <a:solidFill>
                <a:srgbClr val="000000"/>
              </a:solidFill>
              <a:latin typeface="Roboto"/>
              <a:ea typeface="Roboto"/>
              <a:cs typeface="Roboto"/>
              <a:sym typeface="Roboto"/>
            </a:endParaRPr>
          </a:p>
        </p:txBody>
      </p:sp>
      <p:graphicFrame>
        <p:nvGraphicFramePr>
          <p:cNvPr id="353" name="Google Shape;353;p58"/>
          <p:cNvGraphicFramePr/>
          <p:nvPr/>
        </p:nvGraphicFramePr>
        <p:xfrm>
          <a:off x="177975" y="3189000"/>
          <a:ext cx="2889050" cy="1479511"/>
        </p:xfrm>
        <a:graphic>
          <a:graphicData uri="http://schemas.openxmlformats.org/drawingml/2006/table">
            <a:tbl>
              <a:tblPr>
                <a:noFill/>
                <a:tableStyleId>{60BDF8D7-AFA9-412E-A79F-3B8E0348F5FA}</a:tableStyleId>
              </a:tblPr>
              <a:tblGrid>
                <a:gridCol w="1461900">
                  <a:extLst>
                    <a:ext uri="{9D8B030D-6E8A-4147-A177-3AD203B41FA5}">
                      <a16:colId xmlns:a16="http://schemas.microsoft.com/office/drawing/2014/main" val="20000"/>
                    </a:ext>
                  </a:extLst>
                </a:gridCol>
                <a:gridCol w="1427150">
                  <a:extLst>
                    <a:ext uri="{9D8B030D-6E8A-4147-A177-3AD203B41FA5}">
                      <a16:colId xmlns:a16="http://schemas.microsoft.com/office/drawing/2014/main" val="20001"/>
                    </a:ext>
                  </a:extLst>
                </a:gridCol>
              </a:tblGrid>
              <a:tr h="416800">
                <a:tc>
                  <a:txBody>
                    <a:bodyPr/>
                    <a:lstStyle/>
                    <a:p>
                      <a:pPr marL="0" lvl="0" indent="0" algn="ctr" rtl="0">
                        <a:lnSpc>
                          <a:spcPct val="115000"/>
                        </a:lnSpc>
                        <a:spcBef>
                          <a:spcPts val="0"/>
                        </a:spcBef>
                        <a:spcAft>
                          <a:spcPts val="0"/>
                        </a:spcAft>
                        <a:buNone/>
                      </a:pPr>
                      <a:r>
                        <a:rPr lang="en" sz="1050" b="1">
                          <a:solidFill>
                            <a:srgbClr val="292929"/>
                          </a:solidFill>
                          <a:highlight>
                            <a:srgbClr val="E9EAEA"/>
                          </a:highlight>
                          <a:latin typeface="Roboto"/>
                          <a:ea typeface="Roboto"/>
                          <a:cs typeface="Roboto"/>
                          <a:sym typeface="Roboto"/>
                        </a:rPr>
                        <a:t>first_day</a:t>
                      </a:r>
                      <a:endParaRPr sz="1050" b="1">
                        <a:solidFill>
                          <a:srgbClr val="292929"/>
                        </a:solidFill>
                        <a:highlight>
                          <a:srgbClr val="E9EAEA"/>
                        </a:highlight>
                        <a:latin typeface="Roboto"/>
                        <a:ea typeface="Roboto"/>
                        <a:cs typeface="Roboto"/>
                        <a:sym typeface="Roboto"/>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0E0E0"/>
                    </a:solidFill>
                  </a:tcPr>
                </a:tc>
                <a:tc>
                  <a:txBody>
                    <a:bodyPr/>
                    <a:lstStyle/>
                    <a:p>
                      <a:pPr marL="0" lvl="0" indent="0" algn="ctr" rtl="0">
                        <a:lnSpc>
                          <a:spcPct val="115000"/>
                        </a:lnSpc>
                        <a:spcBef>
                          <a:spcPts val="0"/>
                        </a:spcBef>
                        <a:spcAft>
                          <a:spcPts val="0"/>
                        </a:spcAft>
                        <a:buNone/>
                      </a:pPr>
                      <a:r>
                        <a:rPr lang="en" sz="1050" b="1">
                          <a:solidFill>
                            <a:srgbClr val="292929"/>
                          </a:solidFill>
                          <a:highlight>
                            <a:srgbClr val="E9EAEA"/>
                          </a:highlight>
                          <a:latin typeface="Roboto"/>
                          <a:ea typeface="Roboto"/>
                          <a:cs typeface="Roboto"/>
                          <a:sym typeface="Roboto"/>
                        </a:rPr>
                        <a:t>last_day</a:t>
                      </a:r>
                      <a:endParaRPr sz="1050" b="1">
                        <a:solidFill>
                          <a:srgbClr val="292929"/>
                        </a:solidFill>
                        <a:highlight>
                          <a:srgbClr val="E9EAEA"/>
                        </a:highlight>
                        <a:latin typeface="Roboto"/>
                        <a:ea typeface="Roboto"/>
                        <a:cs typeface="Roboto"/>
                        <a:sym typeface="Roboto"/>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0E0E0"/>
                    </a:solidFill>
                  </a:tcPr>
                </a:tc>
                <a:extLst>
                  <a:ext uri="{0D108BD9-81ED-4DB2-BD59-A6C34878D82A}">
                    <a16:rowId xmlns:a16="http://schemas.microsoft.com/office/drawing/2014/main" val="10000"/>
                  </a:ext>
                </a:extLst>
              </a:tr>
              <a:tr h="335475">
                <a:tc>
                  <a:txBody>
                    <a:bodyPr/>
                    <a:lstStyle/>
                    <a:p>
                      <a:pPr marL="0" lvl="0" indent="0" algn="ctr" rtl="0">
                        <a:lnSpc>
                          <a:spcPct val="115000"/>
                        </a:lnSpc>
                        <a:spcBef>
                          <a:spcPts val="0"/>
                        </a:spcBef>
                        <a:spcAft>
                          <a:spcPts val="0"/>
                        </a:spcAft>
                        <a:buNone/>
                      </a:pPr>
                      <a:r>
                        <a:rPr lang="en" sz="1050">
                          <a:solidFill>
                            <a:srgbClr val="525252"/>
                          </a:solidFill>
                          <a:highlight>
                            <a:srgbClr val="E9EAEA"/>
                          </a:highlight>
                          <a:latin typeface="Roboto"/>
                          <a:ea typeface="Roboto"/>
                          <a:cs typeface="Roboto"/>
                          <a:sym typeface="Roboto"/>
                        </a:rPr>
                        <a:t>2017-01-01</a:t>
                      </a:r>
                      <a:endParaRPr sz="1050">
                        <a:solidFill>
                          <a:srgbClr val="525252"/>
                        </a:solidFill>
                        <a:highlight>
                          <a:srgbClr val="E9EAEA"/>
                        </a:highlight>
                        <a:latin typeface="Roboto"/>
                        <a:ea typeface="Roboto"/>
                        <a:cs typeface="Roboto"/>
                        <a:sym typeface="Roboto"/>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BEBEB"/>
                    </a:solidFill>
                  </a:tcPr>
                </a:tc>
                <a:tc>
                  <a:txBody>
                    <a:bodyPr/>
                    <a:lstStyle/>
                    <a:p>
                      <a:pPr marL="0" lvl="0" indent="0" algn="ctr" rtl="0">
                        <a:lnSpc>
                          <a:spcPct val="115000"/>
                        </a:lnSpc>
                        <a:spcBef>
                          <a:spcPts val="0"/>
                        </a:spcBef>
                        <a:spcAft>
                          <a:spcPts val="0"/>
                        </a:spcAft>
                        <a:buNone/>
                      </a:pPr>
                      <a:r>
                        <a:rPr lang="en" sz="1050">
                          <a:solidFill>
                            <a:srgbClr val="525252"/>
                          </a:solidFill>
                          <a:highlight>
                            <a:srgbClr val="E9EAEA"/>
                          </a:highlight>
                          <a:latin typeface="Roboto"/>
                          <a:ea typeface="Roboto"/>
                          <a:cs typeface="Roboto"/>
                          <a:sym typeface="Roboto"/>
                        </a:rPr>
                        <a:t>2017-01-31</a:t>
                      </a:r>
                      <a:endParaRPr sz="1050">
                        <a:solidFill>
                          <a:srgbClr val="525252"/>
                        </a:solidFill>
                        <a:highlight>
                          <a:srgbClr val="E9EAEA"/>
                        </a:highlight>
                        <a:latin typeface="Roboto"/>
                        <a:ea typeface="Roboto"/>
                        <a:cs typeface="Roboto"/>
                        <a:sym typeface="Roboto"/>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BEBEB"/>
                    </a:solidFill>
                  </a:tcPr>
                </a:tc>
                <a:extLst>
                  <a:ext uri="{0D108BD9-81ED-4DB2-BD59-A6C34878D82A}">
                    <a16:rowId xmlns:a16="http://schemas.microsoft.com/office/drawing/2014/main" val="10001"/>
                  </a:ext>
                </a:extLst>
              </a:tr>
              <a:tr h="335475">
                <a:tc>
                  <a:txBody>
                    <a:bodyPr/>
                    <a:lstStyle/>
                    <a:p>
                      <a:pPr marL="0" lvl="0" indent="0" algn="ctr" rtl="0">
                        <a:lnSpc>
                          <a:spcPct val="115000"/>
                        </a:lnSpc>
                        <a:spcBef>
                          <a:spcPts val="0"/>
                        </a:spcBef>
                        <a:spcAft>
                          <a:spcPts val="0"/>
                        </a:spcAft>
                        <a:buNone/>
                      </a:pPr>
                      <a:r>
                        <a:rPr lang="en" sz="1050">
                          <a:solidFill>
                            <a:srgbClr val="525252"/>
                          </a:solidFill>
                          <a:highlight>
                            <a:srgbClr val="E9EAEA"/>
                          </a:highlight>
                          <a:latin typeface="Roboto"/>
                          <a:ea typeface="Roboto"/>
                          <a:cs typeface="Roboto"/>
                          <a:sym typeface="Roboto"/>
                        </a:rPr>
                        <a:t>2017-02-01</a:t>
                      </a:r>
                      <a:endParaRPr sz="1050">
                        <a:solidFill>
                          <a:srgbClr val="525252"/>
                        </a:solidFill>
                        <a:highlight>
                          <a:srgbClr val="E9EAEA"/>
                        </a:highlight>
                        <a:latin typeface="Roboto"/>
                        <a:ea typeface="Roboto"/>
                        <a:cs typeface="Roboto"/>
                        <a:sym typeface="Roboto"/>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BEBEB"/>
                    </a:solidFill>
                  </a:tcPr>
                </a:tc>
                <a:tc>
                  <a:txBody>
                    <a:bodyPr/>
                    <a:lstStyle/>
                    <a:p>
                      <a:pPr marL="0" lvl="0" indent="0" algn="ctr" rtl="0">
                        <a:lnSpc>
                          <a:spcPct val="115000"/>
                        </a:lnSpc>
                        <a:spcBef>
                          <a:spcPts val="0"/>
                        </a:spcBef>
                        <a:spcAft>
                          <a:spcPts val="0"/>
                        </a:spcAft>
                        <a:buNone/>
                      </a:pPr>
                      <a:r>
                        <a:rPr lang="en" sz="1050">
                          <a:solidFill>
                            <a:srgbClr val="525252"/>
                          </a:solidFill>
                          <a:highlight>
                            <a:srgbClr val="E9EAEA"/>
                          </a:highlight>
                          <a:latin typeface="Roboto"/>
                          <a:ea typeface="Roboto"/>
                          <a:cs typeface="Roboto"/>
                          <a:sym typeface="Roboto"/>
                        </a:rPr>
                        <a:t>2017-02-28</a:t>
                      </a:r>
                      <a:endParaRPr sz="1050">
                        <a:solidFill>
                          <a:srgbClr val="525252"/>
                        </a:solidFill>
                        <a:highlight>
                          <a:srgbClr val="E9EAEA"/>
                        </a:highlight>
                        <a:latin typeface="Roboto"/>
                        <a:ea typeface="Roboto"/>
                        <a:cs typeface="Roboto"/>
                        <a:sym typeface="Roboto"/>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BEBEB"/>
                    </a:solidFill>
                  </a:tcPr>
                </a:tc>
                <a:extLst>
                  <a:ext uri="{0D108BD9-81ED-4DB2-BD59-A6C34878D82A}">
                    <a16:rowId xmlns:a16="http://schemas.microsoft.com/office/drawing/2014/main" val="10002"/>
                  </a:ext>
                </a:extLst>
              </a:tr>
              <a:tr h="335475">
                <a:tc>
                  <a:txBody>
                    <a:bodyPr/>
                    <a:lstStyle/>
                    <a:p>
                      <a:pPr marL="0" lvl="0" indent="0" algn="ctr" rtl="0">
                        <a:lnSpc>
                          <a:spcPct val="115000"/>
                        </a:lnSpc>
                        <a:spcBef>
                          <a:spcPts val="0"/>
                        </a:spcBef>
                        <a:spcAft>
                          <a:spcPts val="0"/>
                        </a:spcAft>
                        <a:buNone/>
                      </a:pPr>
                      <a:r>
                        <a:rPr lang="en" sz="1050">
                          <a:solidFill>
                            <a:srgbClr val="525252"/>
                          </a:solidFill>
                          <a:highlight>
                            <a:srgbClr val="E9EAEA"/>
                          </a:highlight>
                          <a:latin typeface="Roboto"/>
                          <a:ea typeface="Roboto"/>
                          <a:cs typeface="Roboto"/>
                          <a:sym typeface="Roboto"/>
                        </a:rPr>
                        <a:t>2017-03-01</a:t>
                      </a:r>
                      <a:endParaRPr sz="1050">
                        <a:solidFill>
                          <a:srgbClr val="525252"/>
                        </a:solidFill>
                        <a:highlight>
                          <a:srgbClr val="E9EAEA"/>
                        </a:highlight>
                        <a:latin typeface="Roboto"/>
                        <a:ea typeface="Roboto"/>
                        <a:cs typeface="Roboto"/>
                        <a:sym typeface="Roboto"/>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BEBEB"/>
                    </a:solidFill>
                  </a:tcPr>
                </a:tc>
                <a:tc>
                  <a:txBody>
                    <a:bodyPr/>
                    <a:lstStyle/>
                    <a:p>
                      <a:pPr marL="0" lvl="0" indent="0" algn="ctr" rtl="0">
                        <a:lnSpc>
                          <a:spcPct val="115000"/>
                        </a:lnSpc>
                        <a:spcBef>
                          <a:spcPts val="0"/>
                        </a:spcBef>
                        <a:spcAft>
                          <a:spcPts val="0"/>
                        </a:spcAft>
                        <a:buNone/>
                      </a:pPr>
                      <a:r>
                        <a:rPr lang="en" sz="1050">
                          <a:solidFill>
                            <a:srgbClr val="525252"/>
                          </a:solidFill>
                          <a:highlight>
                            <a:srgbClr val="E9EAEA"/>
                          </a:highlight>
                          <a:latin typeface="Roboto"/>
                          <a:ea typeface="Roboto"/>
                          <a:cs typeface="Roboto"/>
                          <a:sym typeface="Roboto"/>
                        </a:rPr>
                        <a:t>2017-03-31</a:t>
                      </a:r>
                      <a:endParaRPr sz="1050">
                        <a:solidFill>
                          <a:srgbClr val="525252"/>
                        </a:solidFill>
                        <a:highlight>
                          <a:srgbClr val="E9EAEA"/>
                        </a:highlight>
                        <a:latin typeface="Roboto"/>
                        <a:ea typeface="Roboto"/>
                        <a:cs typeface="Roboto"/>
                        <a:sym typeface="Roboto"/>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BEBEB"/>
                    </a:solidFill>
                  </a:tcPr>
                </a:tc>
                <a:extLst>
                  <a:ext uri="{0D108BD9-81ED-4DB2-BD59-A6C34878D82A}">
                    <a16:rowId xmlns:a16="http://schemas.microsoft.com/office/drawing/2014/main" val="10003"/>
                  </a:ext>
                </a:extLst>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358" name="Google Shape;358;p59"/>
          <p:cNvSpPr txBox="1"/>
          <p:nvPr/>
        </p:nvSpPr>
        <p:spPr>
          <a:xfrm>
            <a:off x="311700" y="292625"/>
            <a:ext cx="8520600" cy="8376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2400"/>
              <a:buFont typeface="Arial"/>
              <a:buNone/>
            </a:pPr>
            <a:r>
              <a:rPr lang="en" sz="2400" b="1">
                <a:solidFill>
                  <a:srgbClr val="295269"/>
                </a:solidFill>
                <a:latin typeface="Roboto"/>
                <a:ea typeface="Roboto"/>
                <a:cs typeface="Roboto"/>
                <a:sym typeface="Roboto"/>
              </a:rPr>
              <a:t>3.4 Calculate Churn for Each Segment: Cross Join subscriptions to months</a:t>
            </a:r>
            <a:endParaRPr sz="2400" b="1" i="0" u="none" strike="noStrike" cap="none">
              <a:solidFill>
                <a:srgbClr val="295269"/>
              </a:solidFill>
              <a:latin typeface="Roboto"/>
              <a:ea typeface="Roboto"/>
              <a:cs typeface="Roboto"/>
              <a:sym typeface="Roboto"/>
            </a:endParaRPr>
          </a:p>
        </p:txBody>
      </p:sp>
      <p:sp>
        <p:nvSpPr>
          <p:cNvPr id="359" name="Google Shape;359;p59"/>
          <p:cNvSpPr txBox="1"/>
          <p:nvPr/>
        </p:nvSpPr>
        <p:spPr>
          <a:xfrm>
            <a:off x="5179100" y="1201325"/>
            <a:ext cx="3870900" cy="3746400"/>
          </a:xfrm>
          <a:prstGeom prst="rect">
            <a:avLst/>
          </a:prstGeom>
          <a:solidFill>
            <a:srgbClr val="D9D9D9"/>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WITH months AS (</a:t>
            </a:r>
            <a:endParaRPr sz="900">
              <a:latin typeface="Courier New"/>
              <a:ea typeface="Courier New"/>
              <a:cs typeface="Courier New"/>
              <a:sym typeface="Courier New"/>
            </a:endParaRPr>
          </a:p>
          <a:p>
            <a:pPr marL="0" marR="0" lvl="0" indent="0" algn="l" rtl="0">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  SELECT </a:t>
            </a:r>
            <a:endParaRPr sz="900">
              <a:latin typeface="Courier New"/>
              <a:ea typeface="Courier New"/>
              <a:cs typeface="Courier New"/>
              <a:sym typeface="Courier New"/>
            </a:endParaRPr>
          </a:p>
          <a:p>
            <a:pPr marL="0" marR="0" lvl="0" indent="0" algn="l" rtl="0">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    '2017-01-01' AS first_day, </a:t>
            </a:r>
            <a:endParaRPr sz="900">
              <a:latin typeface="Courier New"/>
              <a:ea typeface="Courier New"/>
              <a:cs typeface="Courier New"/>
              <a:sym typeface="Courier New"/>
            </a:endParaRPr>
          </a:p>
          <a:p>
            <a:pPr marL="0" marR="0" lvl="0" indent="0" algn="l" rtl="0">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    '2017-01-31' AS last_day </a:t>
            </a:r>
            <a:endParaRPr sz="900">
              <a:latin typeface="Courier New"/>
              <a:ea typeface="Courier New"/>
              <a:cs typeface="Courier New"/>
              <a:sym typeface="Courier New"/>
            </a:endParaRPr>
          </a:p>
          <a:p>
            <a:pPr marL="0" marR="0" lvl="0" indent="0" algn="l" rtl="0">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  UNION </a:t>
            </a:r>
            <a:endParaRPr sz="900">
              <a:latin typeface="Courier New"/>
              <a:ea typeface="Courier New"/>
              <a:cs typeface="Courier New"/>
              <a:sym typeface="Courier New"/>
            </a:endParaRPr>
          </a:p>
          <a:p>
            <a:pPr marL="0" marR="0" lvl="0" indent="0" algn="l" rtl="0">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  SELECT </a:t>
            </a:r>
            <a:endParaRPr sz="900">
              <a:latin typeface="Courier New"/>
              <a:ea typeface="Courier New"/>
              <a:cs typeface="Courier New"/>
              <a:sym typeface="Courier New"/>
            </a:endParaRPr>
          </a:p>
          <a:p>
            <a:pPr marL="0" marR="0" lvl="0" indent="0" algn="l" rtl="0">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    '2017-02-01' AS first_day, </a:t>
            </a:r>
            <a:endParaRPr sz="900">
              <a:latin typeface="Courier New"/>
              <a:ea typeface="Courier New"/>
              <a:cs typeface="Courier New"/>
              <a:sym typeface="Courier New"/>
            </a:endParaRPr>
          </a:p>
          <a:p>
            <a:pPr marL="0" marR="0" lvl="0" indent="0" algn="l" rtl="0">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    '2017-02-28' AS last_day </a:t>
            </a:r>
            <a:endParaRPr sz="900">
              <a:latin typeface="Courier New"/>
              <a:ea typeface="Courier New"/>
              <a:cs typeface="Courier New"/>
              <a:sym typeface="Courier New"/>
            </a:endParaRPr>
          </a:p>
          <a:p>
            <a:pPr marL="0" marR="0" lvl="0" indent="0" algn="l" rtl="0">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  UNION </a:t>
            </a:r>
            <a:endParaRPr sz="900">
              <a:latin typeface="Courier New"/>
              <a:ea typeface="Courier New"/>
              <a:cs typeface="Courier New"/>
              <a:sym typeface="Courier New"/>
            </a:endParaRPr>
          </a:p>
          <a:p>
            <a:pPr marL="0" marR="0" lvl="0" indent="0" algn="l" rtl="0">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  SELECT </a:t>
            </a:r>
            <a:endParaRPr sz="900">
              <a:latin typeface="Courier New"/>
              <a:ea typeface="Courier New"/>
              <a:cs typeface="Courier New"/>
              <a:sym typeface="Courier New"/>
            </a:endParaRPr>
          </a:p>
          <a:p>
            <a:pPr marL="0" marR="0" lvl="0" indent="0" algn="l" rtl="0">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    '2017-03-01' AS first_day, </a:t>
            </a:r>
            <a:endParaRPr sz="900">
              <a:latin typeface="Courier New"/>
              <a:ea typeface="Courier New"/>
              <a:cs typeface="Courier New"/>
              <a:sym typeface="Courier New"/>
            </a:endParaRPr>
          </a:p>
          <a:p>
            <a:pPr marL="0" marR="0" lvl="0" indent="0" algn="l" rtl="0">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    '2017-03-31' AS last_day</a:t>
            </a:r>
            <a:endParaRPr sz="900">
              <a:latin typeface="Courier New"/>
              <a:ea typeface="Courier New"/>
              <a:cs typeface="Courier New"/>
              <a:sym typeface="Courier New"/>
            </a:endParaRPr>
          </a:p>
          <a:p>
            <a:pPr marL="0" marR="0" lvl="0" indent="0" algn="l" rtl="0">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a:t>
            </a:r>
            <a:endParaRPr sz="900">
              <a:latin typeface="Courier New"/>
              <a:ea typeface="Courier New"/>
              <a:cs typeface="Courier New"/>
              <a:sym typeface="Courier New"/>
            </a:endParaRPr>
          </a:p>
          <a:p>
            <a:pPr marL="0" marR="0" lvl="0" indent="0" algn="l" rtl="0">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cross_join AS (</a:t>
            </a:r>
            <a:endParaRPr sz="900">
              <a:latin typeface="Courier New"/>
              <a:ea typeface="Courier New"/>
              <a:cs typeface="Courier New"/>
              <a:sym typeface="Courier New"/>
            </a:endParaRPr>
          </a:p>
          <a:p>
            <a:pPr marL="0" marR="0" lvl="0" indent="0" algn="l" rtl="0">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  SELECT *</a:t>
            </a:r>
            <a:endParaRPr sz="900">
              <a:latin typeface="Courier New"/>
              <a:ea typeface="Courier New"/>
              <a:cs typeface="Courier New"/>
              <a:sym typeface="Courier New"/>
            </a:endParaRPr>
          </a:p>
          <a:p>
            <a:pPr marL="0" marR="0" lvl="0" indent="0" algn="l" rtl="0">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  FROM subscriptions</a:t>
            </a:r>
            <a:endParaRPr sz="900">
              <a:latin typeface="Courier New"/>
              <a:ea typeface="Courier New"/>
              <a:cs typeface="Courier New"/>
              <a:sym typeface="Courier New"/>
            </a:endParaRPr>
          </a:p>
          <a:p>
            <a:pPr marL="0" marR="0" lvl="0" indent="0" algn="l" rtl="0">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  CROSS JOIN months</a:t>
            </a:r>
            <a:endParaRPr sz="900">
              <a:latin typeface="Courier New"/>
              <a:ea typeface="Courier New"/>
              <a:cs typeface="Courier New"/>
              <a:sym typeface="Courier New"/>
            </a:endParaRPr>
          </a:p>
          <a:p>
            <a:pPr marL="0" marR="0" lvl="0" indent="0" algn="l" rtl="0">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a:t>
            </a:r>
            <a:endParaRPr sz="900">
              <a:latin typeface="Courier New"/>
              <a:ea typeface="Courier New"/>
              <a:cs typeface="Courier New"/>
              <a:sym typeface="Courier New"/>
            </a:endParaRPr>
          </a:p>
          <a:p>
            <a:pPr marL="0" marR="0" lvl="0" indent="0" algn="l" rtl="0">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SELECT *</a:t>
            </a:r>
            <a:endParaRPr sz="900">
              <a:latin typeface="Courier New"/>
              <a:ea typeface="Courier New"/>
              <a:cs typeface="Courier New"/>
              <a:sym typeface="Courier New"/>
            </a:endParaRPr>
          </a:p>
          <a:p>
            <a:pPr marL="0" marR="0" lvl="0" indent="0" algn="l" rtl="0">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FROM cross_join</a:t>
            </a:r>
            <a:endParaRPr sz="900">
              <a:latin typeface="Courier New"/>
              <a:ea typeface="Courier New"/>
              <a:cs typeface="Courier New"/>
              <a:sym typeface="Courier New"/>
            </a:endParaRPr>
          </a:p>
          <a:p>
            <a:pPr marL="0" marR="0" lvl="0" indent="0" algn="l" rtl="0">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LIMIT 50;</a:t>
            </a:r>
            <a:endParaRPr sz="900">
              <a:latin typeface="Courier New"/>
              <a:ea typeface="Courier New"/>
              <a:cs typeface="Courier New"/>
              <a:sym typeface="Courier New"/>
            </a:endParaRPr>
          </a:p>
          <a:p>
            <a:pPr marL="0" marR="0" lvl="0" indent="0" algn="l" rtl="0">
              <a:lnSpc>
                <a:spcPct val="100000"/>
              </a:lnSpc>
              <a:spcBef>
                <a:spcPts val="0"/>
              </a:spcBef>
              <a:spcAft>
                <a:spcPts val="0"/>
              </a:spcAft>
              <a:buClr>
                <a:schemeClr val="dk1"/>
              </a:buClr>
              <a:buSzPts val="1100"/>
              <a:buFont typeface="Arial"/>
              <a:buNone/>
            </a:pPr>
            <a:endParaRPr sz="900">
              <a:latin typeface="Courier New"/>
              <a:ea typeface="Courier New"/>
              <a:cs typeface="Courier New"/>
              <a:sym typeface="Courier New"/>
            </a:endParaRPr>
          </a:p>
          <a:p>
            <a:pPr marL="0" marR="0" lvl="0" indent="0" algn="l" rtl="0">
              <a:lnSpc>
                <a:spcPct val="100000"/>
              </a:lnSpc>
              <a:spcBef>
                <a:spcPts val="0"/>
              </a:spcBef>
              <a:spcAft>
                <a:spcPts val="0"/>
              </a:spcAft>
              <a:buClr>
                <a:schemeClr val="dk1"/>
              </a:buClr>
              <a:buSzPts val="1100"/>
              <a:buFont typeface="Arial"/>
              <a:buNone/>
            </a:pPr>
            <a:endParaRPr sz="900">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rgbClr val="000000"/>
              </a:solidFill>
              <a:latin typeface="Courier New"/>
              <a:ea typeface="Courier New"/>
              <a:cs typeface="Courier New"/>
              <a:sym typeface="Courier New"/>
            </a:endParaRPr>
          </a:p>
        </p:txBody>
      </p:sp>
      <p:sp>
        <p:nvSpPr>
          <p:cNvPr id="360" name="Google Shape;360;p59"/>
          <p:cNvSpPr txBox="1"/>
          <p:nvPr/>
        </p:nvSpPr>
        <p:spPr>
          <a:xfrm>
            <a:off x="177975" y="1201325"/>
            <a:ext cx="4920900" cy="1833000"/>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200">
                <a:solidFill>
                  <a:schemeClr val="dk1"/>
                </a:solidFill>
                <a:latin typeface="Roboto"/>
                <a:ea typeface="Roboto"/>
                <a:cs typeface="Roboto"/>
                <a:sym typeface="Roboto"/>
              </a:rPr>
              <a:t>Generate a table with all possible combinations to set up a comparison that determines what month start dates and end dates fall into.</a:t>
            </a:r>
            <a:endParaRPr sz="1200">
              <a:latin typeface="Roboto"/>
              <a:ea typeface="Roboto"/>
              <a:cs typeface="Roboto"/>
              <a:sym typeface="Roboto"/>
            </a:endParaRPr>
          </a:p>
          <a:p>
            <a:pPr marL="0" marR="0" lvl="0" indent="0" algn="l" rtl="0">
              <a:lnSpc>
                <a:spcPct val="115000"/>
              </a:lnSpc>
              <a:spcBef>
                <a:spcPts val="0"/>
              </a:spcBef>
              <a:spcAft>
                <a:spcPts val="0"/>
              </a:spcAft>
              <a:buClr>
                <a:schemeClr val="dk1"/>
              </a:buClr>
              <a:buSzPts val="1100"/>
              <a:buFont typeface="Arial"/>
              <a:buNone/>
            </a:pPr>
            <a:endParaRPr sz="1200" b="0" i="0" u="none" strike="noStrike" cap="none">
              <a:solidFill>
                <a:srgbClr val="000000"/>
              </a:solidFill>
              <a:latin typeface="Roboto"/>
              <a:ea typeface="Roboto"/>
              <a:cs typeface="Roboto"/>
              <a:sym typeface="Roboto"/>
            </a:endParaRPr>
          </a:p>
        </p:txBody>
      </p:sp>
      <p:graphicFrame>
        <p:nvGraphicFramePr>
          <p:cNvPr id="361" name="Google Shape;361;p59"/>
          <p:cNvGraphicFramePr/>
          <p:nvPr/>
        </p:nvGraphicFramePr>
        <p:xfrm>
          <a:off x="177975" y="3189000"/>
          <a:ext cx="4920850" cy="1600971"/>
        </p:xfrm>
        <a:graphic>
          <a:graphicData uri="http://schemas.openxmlformats.org/drawingml/2006/table">
            <a:tbl>
              <a:tblPr>
                <a:noFill/>
                <a:tableStyleId>{60BDF8D7-AFA9-412E-A79F-3B8E0348F5FA}</a:tableStyleId>
              </a:tblPr>
              <a:tblGrid>
                <a:gridCol w="382850">
                  <a:extLst>
                    <a:ext uri="{9D8B030D-6E8A-4147-A177-3AD203B41FA5}">
                      <a16:colId xmlns:a16="http://schemas.microsoft.com/office/drawing/2014/main" val="20000"/>
                    </a:ext>
                  </a:extLst>
                </a:gridCol>
                <a:gridCol w="1196350">
                  <a:extLst>
                    <a:ext uri="{9D8B030D-6E8A-4147-A177-3AD203B41FA5}">
                      <a16:colId xmlns:a16="http://schemas.microsoft.com/office/drawing/2014/main" val="20001"/>
                    </a:ext>
                  </a:extLst>
                </a:gridCol>
                <a:gridCol w="891175">
                  <a:extLst>
                    <a:ext uri="{9D8B030D-6E8A-4147-A177-3AD203B41FA5}">
                      <a16:colId xmlns:a16="http://schemas.microsoft.com/office/drawing/2014/main" val="20002"/>
                    </a:ext>
                  </a:extLst>
                </a:gridCol>
                <a:gridCol w="519375">
                  <a:extLst>
                    <a:ext uri="{9D8B030D-6E8A-4147-A177-3AD203B41FA5}">
                      <a16:colId xmlns:a16="http://schemas.microsoft.com/office/drawing/2014/main" val="20003"/>
                    </a:ext>
                  </a:extLst>
                </a:gridCol>
                <a:gridCol w="1002750">
                  <a:extLst>
                    <a:ext uri="{9D8B030D-6E8A-4147-A177-3AD203B41FA5}">
                      <a16:colId xmlns:a16="http://schemas.microsoft.com/office/drawing/2014/main" val="20004"/>
                    </a:ext>
                  </a:extLst>
                </a:gridCol>
                <a:gridCol w="928350">
                  <a:extLst>
                    <a:ext uri="{9D8B030D-6E8A-4147-A177-3AD203B41FA5}">
                      <a16:colId xmlns:a16="http://schemas.microsoft.com/office/drawing/2014/main" val="20005"/>
                    </a:ext>
                  </a:extLst>
                </a:gridCol>
              </a:tblGrid>
              <a:tr h="416800">
                <a:tc>
                  <a:txBody>
                    <a:bodyPr/>
                    <a:lstStyle/>
                    <a:p>
                      <a:pPr marL="0" lvl="0" indent="0" algn="ctr" rtl="0">
                        <a:lnSpc>
                          <a:spcPct val="115000"/>
                        </a:lnSpc>
                        <a:spcBef>
                          <a:spcPts val="0"/>
                        </a:spcBef>
                        <a:spcAft>
                          <a:spcPts val="0"/>
                        </a:spcAft>
                        <a:buNone/>
                      </a:pPr>
                      <a:r>
                        <a:rPr lang="en" sz="1050" b="1">
                          <a:solidFill>
                            <a:srgbClr val="292929"/>
                          </a:solidFill>
                          <a:highlight>
                            <a:srgbClr val="E9EAEA"/>
                          </a:highlight>
                          <a:latin typeface="Roboto"/>
                          <a:ea typeface="Roboto"/>
                          <a:cs typeface="Roboto"/>
                          <a:sym typeface="Roboto"/>
                        </a:rPr>
                        <a:t>id</a:t>
                      </a:r>
                      <a:endParaRPr sz="1050" b="1">
                        <a:solidFill>
                          <a:srgbClr val="292929"/>
                        </a:solidFill>
                        <a:highlight>
                          <a:srgbClr val="E9EAEA"/>
                        </a:highlight>
                        <a:latin typeface="Roboto"/>
                        <a:ea typeface="Roboto"/>
                        <a:cs typeface="Roboto"/>
                        <a:sym typeface="Roboto"/>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0E0E0"/>
                    </a:solidFill>
                  </a:tcPr>
                </a:tc>
                <a:tc>
                  <a:txBody>
                    <a:bodyPr/>
                    <a:lstStyle/>
                    <a:p>
                      <a:pPr marL="0" lvl="0" indent="0" algn="ctr" rtl="0">
                        <a:lnSpc>
                          <a:spcPct val="115000"/>
                        </a:lnSpc>
                        <a:spcBef>
                          <a:spcPts val="0"/>
                        </a:spcBef>
                        <a:spcAft>
                          <a:spcPts val="0"/>
                        </a:spcAft>
                        <a:buNone/>
                      </a:pPr>
                      <a:r>
                        <a:rPr lang="en" sz="1050" b="1">
                          <a:solidFill>
                            <a:srgbClr val="292929"/>
                          </a:solidFill>
                          <a:highlight>
                            <a:srgbClr val="E9EAEA"/>
                          </a:highlight>
                          <a:latin typeface="Roboto"/>
                          <a:ea typeface="Roboto"/>
                          <a:cs typeface="Roboto"/>
                          <a:sym typeface="Roboto"/>
                        </a:rPr>
                        <a:t>subscription_start</a:t>
                      </a:r>
                      <a:endParaRPr sz="1050" b="1">
                        <a:solidFill>
                          <a:srgbClr val="292929"/>
                        </a:solidFill>
                        <a:highlight>
                          <a:srgbClr val="E9EAEA"/>
                        </a:highlight>
                        <a:latin typeface="Roboto"/>
                        <a:ea typeface="Roboto"/>
                        <a:cs typeface="Roboto"/>
                        <a:sym typeface="Roboto"/>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0E0E0"/>
                    </a:solidFill>
                  </a:tcPr>
                </a:tc>
                <a:tc>
                  <a:txBody>
                    <a:bodyPr/>
                    <a:lstStyle/>
                    <a:p>
                      <a:pPr marL="0" lvl="0" indent="0" algn="ctr" rtl="0">
                        <a:lnSpc>
                          <a:spcPct val="115000"/>
                        </a:lnSpc>
                        <a:spcBef>
                          <a:spcPts val="0"/>
                        </a:spcBef>
                        <a:spcAft>
                          <a:spcPts val="0"/>
                        </a:spcAft>
                        <a:buNone/>
                      </a:pPr>
                      <a:r>
                        <a:rPr lang="en" sz="1050" b="1">
                          <a:solidFill>
                            <a:srgbClr val="292929"/>
                          </a:solidFill>
                          <a:highlight>
                            <a:srgbClr val="E9EAEA"/>
                          </a:highlight>
                          <a:latin typeface="Roboto"/>
                          <a:ea typeface="Roboto"/>
                          <a:cs typeface="Roboto"/>
                          <a:sym typeface="Roboto"/>
                        </a:rPr>
                        <a:t>subscription_end</a:t>
                      </a:r>
                      <a:endParaRPr sz="1050" b="1">
                        <a:solidFill>
                          <a:srgbClr val="292929"/>
                        </a:solidFill>
                        <a:highlight>
                          <a:srgbClr val="E9EAEA"/>
                        </a:highlight>
                        <a:latin typeface="Roboto"/>
                        <a:ea typeface="Roboto"/>
                        <a:cs typeface="Roboto"/>
                        <a:sym typeface="Roboto"/>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0E0E0"/>
                    </a:solidFill>
                  </a:tcPr>
                </a:tc>
                <a:tc>
                  <a:txBody>
                    <a:bodyPr/>
                    <a:lstStyle/>
                    <a:p>
                      <a:pPr marL="0" lvl="0" indent="0" algn="ctr" rtl="0">
                        <a:lnSpc>
                          <a:spcPct val="115000"/>
                        </a:lnSpc>
                        <a:spcBef>
                          <a:spcPts val="0"/>
                        </a:spcBef>
                        <a:spcAft>
                          <a:spcPts val="0"/>
                        </a:spcAft>
                        <a:buNone/>
                      </a:pPr>
                      <a:r>
                        <a:rPr lang="en" sz="1050" b="1">
                          <a:solidFill>
                            <a:srgbClr val="292929"/>
                          </a:solidFill>
                          <a:highlight>
                            <a:srgbClr val="E9EAEA"/>
                          </a:highlight>
                          <a:latin typeface="Roboto"/>
                          <a:ea typeface="Roboto"/>
                          <a:cs typeface="Roboto"/>
                          <a:sym typeface="Roboto"/>
                        </a:rPr>
                        <a:t>segment</a:t>
                      </a:r>
                      <a:endParaRPr sz="1050" b="1">
                        <a:solidFill>
                          <a:srgbClr val="292929"/>
                        </a:solidFill>
                        <a:highlight>
                          <a:srgbClr val="E9EAEA"/>
                        </a:highlight>
                        <a:latin typeface="Roboto"/>
                        <a:ea typeface="Roboto"/>
                        <a:cs typeface="Roboto"/>
                        <a:sym typeface="Roboto"/>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0E0E0"/>
                    </a:solidFill>
                  </a:tcPr>
                </a:tc>
                <a:tc>
                  <a:txBody>
                    <a:bodyPr/>
                    <a:lstStyle/>
                    <a:p>
                      <a:pPr marL="0" lvl="0" indent="0" algn="ctr" rtl="0">
                        <a:lnSpc>
                          <a:spcPct val="115000"/>
                        </a:lnSpc>
                        <a:spcBef>
                          <a:spcPts val="0"/>
                        </a:spcBef>
                        <a:spcAft>
                          <a:spcPts val="0"/>
                        </a:spcAft>
                        <a:buNone/>
                      </a:pPr>
                      <a:r>
                        <a:rPr lang="en" sz="1050" b="1">
                          <a:solidFill>
                            <a:srgbClr val="292929"/>
                          </a:solidFill>
                          <a:highlight>
                            <a:srgbClr val="E9EAEA"/>
                          </a:highlight>
                          <a:latin typeface="Roboto"/>
                          <a:ea typeface="Roboto"/>
                          <a:cs typeface="Roboto"/>
                          <a:sym typeface="Roboto"/>
                        </a:rPr>
                        <a:t>first_day</a:t>
                      </a:r>
                      <a:endParaRPr sz="1050" b="1">
                        <a:solidFill>
                          <a:srgbClr val="292929"/>
                        </a:solidFill>
                        <a:highlight>
                          <a:srgbClr val="E9EAEA"/>
                        </a:highlight>
                        <a:latin typeface="Roboto"/>
                        <a:ea typeface="Roboto"/>
                        <a:cs typeface="Roboto"/>
                        <a:sym typeface="Roboto"/>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0E0E0"/>
                    </a:solidFill>
                  </a:tcPr>
                </a:tc>
                <a:tc>
                  <a:txBody>
                    <a:bodyPr/>
                    <a:lstStyle/>
                    <a:p>
                      <a:pPr marL="0" lvl="0" indent="0" algn="ctr" rtl="0">
                        <a:lnSpc>
                          <a:spcPct val="115000"/>
                        </a:lnSpc>
                        <a:spcBef>
                          <a:spcPts val="0"/>
                        </a:spcBef>
                        <a:spcAft>
                          <a:spcPts val="0"/>
                        </a:spcAft>
                        <a:buNone/>
                      </a:pPr>
                      <a:r>
                        <a:rPr lang="en" sz="1050" b="1">
                          <a:solidFill>
                            <a:srgbClr val="292929"/>
                          </a:solidFill>
                          <a:highlight>
                            <a:srgbClr val="E9EAEA"/>
                          </a:highlight>
                          <a:latin typeface="Roboto"/>
                          <a:ea typeface="Roboto"/>
                          <a:cs typeface="Roboto"/>
                          <a:sym typeface="Roboto"/>
                        </a:rPr>
                        <a:t>last_day</a:t>
                      </a:r>
                      <a:endParaRPr sz="1050" b="1">
                        <a:solidFill>
                          <a:srgbClr val="292929"/>
                        </a:solidFill>
                        <a:highlight>
                          <a:srgbClr val="E9EAEA"/>
                        </a:highlight>
                        <a:latin typeface="Roboto"/>
                        <a:ea typeface="Roboto"/>
                        <a:cs typeface="Roboto"/>
                        <a:sym typeface="Roboto"/>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0E0E0"/>
                    </a:solidFill>
                  </a:tcPr>
                </a:tc>
                <a:extLst>
                  <a:ext uri="{0D108BD9-81ED-4DB2-BD59-A6C34878D82A}">
                    <a16:rowId xmlns:a16="http://schemas.microsoft.com/office/drawing/2014/main" val="10000"/>
                  </a:ext>
                </a:extLst>
              </a:tr>
              <a:tr h="335475">
                <a:tc>
                  <a:txBody>
                    <a:bodyPr/>
                    <a:lstStyle/>
                    <a:p>
                      <a:pPr marL="0" lvl="0" indent="0" algn="ctr" rtl="0">
                        <a:lnSpc>
                          <a:spcPct val="115000"/>
                        </a:lnSpc>
                        <a:spcBef>
                          <a:spcPts val="0"/>
                        </a:spcBef>
                        <a:spcAft>
                          <a:spcPts val="0"/>
                        </a:spcAft>
                        <a:buNone/>
                      </a:pPr>
                      <a:r>
                        <a:rPr lang="en" sz="1050">
                          <a:solidFill>
                            <a:srgbClr val="525252"/>
                          </a:solidFill>
                          <a:highlight>
                            <a:srgbClr val="E9EAEA"/>
                          </a:highlight>
                          <a:latin typeface="Roboto"/>
                          <a:ea typeface="Roboto"/>
                          <a:cs typeface="Roboto"/>
                          <a:sym typeface="Roboto"/>
                        </a:rPr>
                        <a:t>1</a:t>
                      </a:r>
                      <a:endParaRPr sz="1050">
                        <a:solidFill>
                          <a:srgbClr val="525252"/>
                        </a:solidFill>
                        <a:highlight>
                          <a:srgbClr val="E9EAEA"/>
                        </a:highlight>
                        <a:latin typeface="Roboto"/>
                        <a:ea typeface="Roboto"/>
                        <a:cs typeface="Roboto"/>
                        <a:sym typeface="Roboto"/>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BEBEB"/>
                    </a:solidFill>
                  </a:tcPr>
                </a:tc>
                <a:tc>
                  <a:txBody>
                    <a:bodyPr/>
                    <a:lstStyle/>
                    <a:p>
                      <a:pPr marL="0" lvl="0" indent="0" algn="ctr" rtl="0">
                        <a:lnSpc>
                          <a:spcPct val="115000"/>
                        </a:lnSpc>
                        <a:spcBef>
                          <a:spcPts val="0"/>
                        </a:spcBef>
                        <a:spcAft>
                          <a:spcPts val="0"/>
                        </a:spcAft>
                        <a:buNone/>
                      </a:pPr>
                      <a:r>
                        <a:rPr lang="en" sz="1050">
                          <a:solidFill>
                            <a:srgbClr val="525252"/>
                          </a:solidFill>
                          <a:highlight>
                            <a:srgbClr val="E9EAEA"/>
                          </a:highlight>
                          <a:latin typeface="Roboto"/>
                          <a:ea typeface="Roboto"/>
                          <a:cs typeface="Roboto"/>
                          <a:sym typeface="Roboto"/>
                        </a:rPr>
                        <a:t>2016-12-01</a:t>
                      </a:r>
                      <a:endParaRPr sz="1050">
                        <a:solidFill>
                          <a:srgbClr val="525252"/>
                        </a:solidFill>
                        <a:highlight>
                          <a:srgbClr val="E9EAEA"/>
                        </a:highlight>
                        <a:latin typeface="Roboto"/>
                        <a:ea typeface="Roboto"/>
                        <a:cs typeface="Roboto"/>
                        <a:sym typeface="Roboto"/>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BEBEB"/>
                    </a:solidFill>
                  </a:tcPr>
                </a:tc>
                <a:tc>
                  <a:txBody>
                    <a:bodyPr/>
                    <a:lstStyle/>
                    <a:p>
                      <a:pPr marL="0" lvl="0" indent="0" algn="ctr" rtl="0">
                        <a:lnSpc>
                          <a:spcPct val="115000"/>
                        </a:lnSpc>
                        <a:spcBef>
                          <a:spcPts val="0"/>
                        </a:spcBef>
                        <a:spcAft>
                          <a:spcPts val="0"/>
                        </a:spcAft>
                        <a:buNone/>
                      </a:pPr>
                      <a:r>
                        <a:rPr lang="en" sz="1050">
                          <a:solidFill>
                            <a:srgbClr val="525252"/>
                          </a:solidFill>
                          <a:highlight>
                            <a:srgbClr val="E9EAEA"/>
                          </a:highlight>
                          <a:latin typeface="Roboto"/>
                          <a:ea typeface="Roboto"/>
                          <a:cs typeface="Roboto"/>
                          <a:sym typeface="Roboto"/>
                        </a:rPr>
                        <a:t>2017-02-01</a:t>
                      </a:r>
                      <a:endParaRPr sz="1050">
                        <a:solidFill>
                          <a:srgbClr val="525252"/>
                        </a:solidFill>
                        <a:highlight>
                          <a:srgbClr val="E9EAEA"/>
                        </a:highlight>
                        <a:latin typeface="Roboto"/>
                        <a:ea typeface="Roboto"/>
                        <a:cs typeface="Roboto"/>
                        <a:sym typeface="Roboto"/>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BEBEB"/>
                    </a:solidFill>
                  </a:tcPr>
                </a:tc>
                <a:tc>
                  <a:txBody>
                    <a:bodyPr/>
                    <a:lstStyle/>
                    <a:p>
                      <a:pPr marL="0" lvl="0" indent="0" algn="ctr" rtl="0">
                        <a:lnSpc>
                          <a:spcPct val="115000"/>
                        </a:lnSpc>
                        <a:spcBef>
                          <a:spcPts val="0"/>
                        </a:spcBef>
                        <a:spcAft>
                          <a:spcPts val="0"/>
                        </a:spcAft>
                        <a:buNone/>
                      </a:pPr>
                      <a:r>
                        <a:rPr lang="en" sz="1050">
                          <a:solidFill>
                            <a:srgbClr val="525252"/>
                          </a:solidFill>
                          <a:highlight>
                            <a:srgbClr val="E9EAEA"/>
                          </a:highlight>
                          <a:latin typeface="Roboto"/>
                          <a:ea typeface="Roboto"/>
                          <a:cs typeface="Roboto"/>
                          <a:sym typeface="Roboto"/>
                        </a:rPr>
                        <a:t>87</a:t>
                      </a:r>
                      <a:endParaRPr sz="1050">
                        <a:solidFill>
                          <a:srgbClr val="525252"/>
                        </a:solidFill>
                        <a:highlight>
                          <a:srgbClr val="E9EAEA"/>
                        </a:highlight>
                        <a:latin typeface="Roboto"/>
                        <a:ea typeface="Roboto"/>
                        <a:cs typeface="Roboto"/>
                        <a:sym typeface="Roboto"/>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BEBEB"/>
                    </a:solidFill>
                  </a:tcPr>
                </a:tc>
                <a:tc>
                  <a:txBody>
                    <a:bodyPr/>
                    <a:lstStyle/>
                    <a:p>
                      <a:pPr marL="0" lvl="0" indent="0" algn="ctr" rtl="0">
                        <a:lnSpc>
                          <a:spcPct val="115000"/>
                        </a:lnSpc>
                        <a:spcBef>
                          <a:spcPts val="0"/>
                        </a:spcBef>
                        <a:spcAft>
                          <a:spcPts val="0"/>
                        </a:spcAft>
                        <a:buNone/>
                      </a:pPr>
                      <a:r>
                        <a:rPr lang="en" sz="1050">
                          <a:solidFill>
                            <a:srgbClr val="525252"/>
                          </a:solidFill>
                          <a:highlight>
                            <a:srgbClr val="E9EAEA"/>
                          </a:highlight>
                          <a:latin typeface="Roboto"/>
                          <a:ea typeface="Roboto"/>
                          <a:cs typeface="Roboto"/>
                          <a:sym typeface="Roboto"/>
                        </a:rPr>
                        <a:t>2017-01-01</a:t>
                      </a:r>
                      <a:endParaRPr sz="1050">
                        <a:solidFill>
                          <a:srgbClr val="525252"/>
                        </a:solidFill>
                        <a:highlight>
                          <a:srgbClr val="E9EAEA"/>
                        </a:highlight>
                        <a:latin typeface="Roboto"/>
                        <a:ea typeface="Roboto"/>
                        <a:cs typeface="Roboto"/>
                        <a:sym typeface="Roboto"/>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BEBEB"/>
                    </a:solidFill>
                  </a:tcPr>
                </a:tc>
                <a:tc>
                  <a:txBody>
                    <a:bodyPr/>
                    <a:lstStyle/>
                    <a:p>
                      <a:pPr marL="0" lvl="0" indent="0" algn="ctr" rtl="0">
                        <a:lnSpc>
                          <a:spcPct val="115000"/>
                        </a:lnSpc>
                        <a:spcBef>
                          <a:spcPts val="0"/>
                        </a:spcBef>
                        <a:spcAft>
                          <a:spcPts val="0"/>
                        </a:spcAft>
                        <a:buNone/>
                      </a:pPr>
                      <a:r>
                        <a:rPr lang="en" sz="1050">
                          <a:solidFill>
                            <a:srgbClr val="525252"/>
                          </a:solidFill>
                          <a:highlight>
                            <a:srgbClr val="E9EAEA"/>
                          </a:highlight>
                          <a:latin typeface="Roboto"/>
                          <a:ea typeface="Roboto"/>
                          <a:cs typeface="Roboto"/>
                          <a:sym typeface="Roboto"/>
                        </a:rPr>
                        <a:t>2017-01-31</a:t>
                      </a:r>
                      <a:endParaRPr sz="1050">
                        <a:solidFill>
                          <a:srgbClr val="525252"/>
                        </a:solidFill>
                        <a:highlight>
                          <a:srgbClr val="E9EAEA"/>
                        </a:highlight>
                        <a:latin typeface="Roboto"/>
                        <a:ea typeface="Roboto"/>
                        <a:cs typeface="Roboto"/>
                        <a:sym typeface="Roboto"/>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BEBEB"/>
                    </a:solidFill>
                  </a:tcPr>
                </a:tc>
                <a:extLst>
                  <a:ext uri="{0D108BD9-81ED-4DB2-BD59-A6C34878D82A}">
                    <a16:rowId xmlns:a16="http://schemas.microsoft.com/office/drawing/2014/main" val="10001"/>
                  </a:ext>
                </a:extLst>
              </a:tr>
              <a:tr h="335475">
                <a:tc>
                  <a:txBody>
                    <a:bodyPr/>
                    <a:lstStyle/>
                    <a:p>
                      <a:pPr marL="0" lvl="0" indent="0" algn="ctr" rtl="0">
                        <a:lnSpc>
                          <a:spcPct val="115000"/>
                        </a:lnSpc>
                        <a:spcBef>
                          <a:spcPts val="0"/>
                        </a:spcBef>
                        <a:spcAft>
                          <a:spcPts val="0"/>
                        </a:spcAft>
                        <a:buNone/>
                      </a:pPr>
                      <a:r>
                        <a:rPr lang="en" sz="1050">
                          <a:solidFill>
                            <a:srgbClr val="525252"/>
                          </a:solidFill>
                          <a:highlight>
                            <a:srgbClr val="E9EAEA"/>
                          </a:highlight>
                          <a:latin typeface="Roboto"/>
                          <a:ea typeface="Roboto"/>
                          <a:cs typeface="Roboto"/>
                          <a:sym typeface="Roboto"/>
                        </a:rPr>
                        <a:t>1</a:t>
                      </a:r>
                      <a:endParaRPr sz="1050">
                        <a:solidFill>
                          <a:srgbClr val="525252"/>
                        </a:solidFill>
                        <a:highlight>
                          <a:srgbClr val="E9EAEA"/>
                        </a:highlight>
                        <a:latin typeface="Roboto"/>
                        <a:ea typeface="Roboto"/>
                        <a:cs typeface="Roboto"/>
                        <a:sym typeface="Roboto"/>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BEBEB"/>
                    </a:solidFill>
                  </a:tcPr>
                </a:tc>
                <a:tc>
                  <a:txBody>
                    <a:bodyPr/>
                    <a:lstStyle/>
                    <a:p>
                      <a:pPr marL="0" lvl="0" indent="0" algn="ctr" rtl="0">
                        <a:lnSpc>
                          <a:spcPct val="115000"/>
                        </a:lnSpc>
                        <a:spcBef>
                          <a:spcPts val="0"/>
                        </a:spcBef>
                        <a:spcAft>
                          <a:spcPts val="0"/>
                        </a:spcAft>
                        <a:buNone/>
                      </a:pPr>
                      <a:r>
                        <a:rPr lang="en" sz="1050">
                          <a:solidFill>
                            <a:srgbClr val="525252"/>
                          </a:solidFill>
                          <a:highlight>
                            <a:srgbClr val="E9EAEA"/>
                          </a:highlight>
                          <a:latin typeface="Roboto"/>
                          <a:ea typeface="Roboto"/>
                          <a:cs typeface="Roboto"/>
                          <a:sym typeface="Roboto"/>
                        </a:rPr>
                        <a:t>2016-12-01</a:t>
                      </a:r>
                      <a:endParaRPr sz="1050">
                        <a:solidFill>
                          <a:srgbClr val="525252"/>
                        </a:solidFill>
                        <a:highlight>
                          <a:srgbClr val="E9EAEA"/>
                        </a:highlight>
                        <a:latin typeface="Roboto"/>
                        <a:ea typeface="Roboto"/>
                        <a:cs typeface="Roboto"/>
                        <a:sym typeface="Roboto"/>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BEBEB"/>
                    </a:solidFill>
                  </a:tcPr>
                </a:tc>
                <a:tc>
                  <a:txBody>
                    <a:bodyPr/>
                    <a:lstStyle/>
                    <a:p>
                      <a:pPr marL="0" lvl="0" indent="0" algn="ctr" rtl="0">
                        <a:lnSpc>
                          <a:spcPct val="115000"/>
                        </a:lnSpc>
                        <a:spcBef>
                          <a:spcPts val="0"/>
                        </a:spcBef>
                        <a:spcAft>
                          <a:spcPts val="0"/>
                        </a:spcAft>
                        <a:buNone/>
                      </a:pPr>
                      <a:r>
                        <a:rPr lang="en" sz="1050">
                          <a:solidFill>
                            <a:srgbClr val="525252"/>
                          </a:solidFill>
                          <a:highlight>
                            <a:srgbClr val="E9EAEA"/>
                          </a:highlight>
                          <a:latin typeface="Roboto"/>
                          <a:ea typeface="Roboto"/>
                          <a:cs typeface="Roboto"/>
                          <a:sym typeface="Roboto"/>
                        </a:rPr>
                        <a:t>2017-02-01</a:t>
                      </a:r>
                      <a:endParaRPr sz="1050">
                        <a:solidFill>
                          <a:srgbClr val="525252"/>
                        </a:solidFill>
                        <a:highlight>
                          <a:srgbClr val="E9EAEA"/>
                        </a:highlight>
                        <a:latin typeface="Roboto"/>
                        <a:ea typeface="Roboto"/>
                        <a:cs typeface="Roboto"/>
                        <a:sym typeface="Roboto"/>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BEBEB"/>
                    </a:solidFill>
                  </a:tcPr>
                </a:tc>
                <a:tc>
                  <a:txBody>
                    <a:bodyPr/>
                    <a:lstStyle/>
                    <a:p>
                      <a:pPr marL="0" lvl="0" indent="0" algn="ctr" rtl="0">
                        <a:lnSpc>
                          <a:spcPct val="115000"/>
                        </a:lnSpc>
                        <a:spcBef>
                          <a:spcPts val="0"/>
                        </a:spcBef>
                        <a:spcAft>
                          <a:spcPts val="0"/>
                        </a:spcAft>
                        <a:buNone/>
                      </a:pPr>
                      <a:r>
                        <a:rPr lang="en" sz="1050">
                          <a:solidFill>
                            <a:srgbClr val="525252"/>
                          </a:solidFill>
                          <a:highlight>
                            <a:srgbClr val="E9EAEA"/>
                          </a:highlight>
                          <a:latin typeface="Roboto"/>
                          <a:ea typeface="Roboto"/>
                          <a:cs typeface="Roboto"/>
                          <a:sym typeface="Roboto"/>
                        </a:rPr>
                        <a:t>87</a:t>
                      </a:r>
                      <a:endParaRPr sz="1050">
                        <a:solidFill>
                          <a:srgbClr val="525252"/>
                        </a:solidFill>
                        <a:highlight>
                          <a:srgbClr val="E9EAEA"/>
                        </a:highlight>
                        <a:latin typeface="Roboto"/>
                        <a:ea typeface="Roboto"/>
                        <a:cs typeface="Roboto"/>
                        <a:sym typeface="Roboto"/>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BEBEB"/>
                    </a:solidFill>
                  </a:tcPr>
                </a:tc>
                <a:tc>
                  <a:txBody>
                    <a:bodyPr/>
                    <a:lstStyle/>
                    <a:p>
                      <a:pPr marL="0" lvl="0" indent="0" algn="ctr" rtl="0">
                        <a:lnSpc>
                          <a:spcPct val="115000"/>
                        </a:lnSpc>
                        <a:spcBef>
                          <a:spcPts val="0"/>
                        </a:spcBef>
                        <a:spcAft>
                          <a:spcPts val="0"/>
                        </a:spcAft>
                        <a:buNone/>
                      </a:pPr>
                      <a:r>
                        <a:rPr lang="en" sz="1050">
                          <a:solidFill>
                            <a:srgbClr val="525252"/>
                          </a:solidFill>
                          <a:highlight>
                            <a:srgbClr val="E9EAEA"/>
                          </a:highlight>
                          <a:latin typeface="Roboto"/>
                          <a:ea typeface="Roboto"/>
                          <a:cs typeface="Roboto"/>
                          <a:sym typeface="Roboto"/>
                        </a:rPr>
                        <a:t>2017-02-01</a:t>
                      </a:r>
                      <a:endParaRPr sz="1050">
                        <a:solidFill>
                          <a:srgbClr val="525252"/>
                        </a:solidFill>
                        <a:highlight>
                          <a:srgbClr val="E9EAEA"/>
                        </a:highlight>
                        <a:latin typeface="Roboto"/>
                        <a:ea typeface="Roboto"/>
                        <a:cs typeface="Roboto"/>
                        <a:sym typeface="Roboto"/>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BEBEB"/>
                    </a:solidFill>
                  </a:tcPr>
                </a:tc>
                <a:tc>
                  <a:txBody>
                    <a:bodyPr/>
                    <a:lstStyle/>
                    <a:p>
                      <a:pPr marL="0" lvl="0" indent="0" algn="ctr" rtl="0">
                        <a:lnSpc>
                          <a:spcPct val="115000"/>
                        </a:lnSpc>
                        <a:spcBef>
                          <a:spcPts val="0"/>
                        </a:spcBef>
                        <a:spcAft>
                          <a:spcPts val="0"/>
                        </a:spcAft>
                        <a:buNone/>
                      </a:pPr>
                      <a:r>
                        <a:rPr lang="en" sz="1050">
                          <a:solidFill>
                            <a:srgbClr val="525252"/>
                          </a:solidFill>
                          <a:highlight>
                            <a:srgbClr val="E9EAEA"/>
                          </a:highlight>
                          <a:latin typeface="Roboto"/>
                          <a:ea typeface="Roboto"/>
                          <a:cs typeface="Roboto"/>
                          <a:sym typeface="Roboto"/>
                        </a:rPr>
                        <a:t>2017-02-28</a:t>
                      </a:r>
                      <a:endParaRPr sz="1050">
                        <a:solidFill>
                          <a:srgbClr val="525252"/>
                        </a:solidFill>
                        <a:highlight>
                          <a:srgbClr val="E9EAEA"/>
                        </a:highlight>
                        <a:latin typeface="Roboto"/>
                        <a:ea typeface="Roboto"/>
                        <a:cs typeface="Roboto"/>
                        <a:sym typeface="Roboto"/>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BEBEB"/>
                    </a:solidFill>
                  </a:tcPr>
                </a:tc>
                <a:extLst>
                  <a:ext uri="{0D108BD9-81ED-4DB2-BD59-A6C34878D82A}">
                    <a16:rowId xmlns:a16="http://schemas.microsoft.com/office/drawing/2014/main" val="10002"/>
                  </a:ext>
                </a:extLst>
              </a:tr>
              <a:tr h="335475">
                <a:tc>
                  <a:txBody>
                    <a:bodyPr/>
                    <a:lstStyle/>
                    <a:p>
                      <a:pPr marL="0" lvl="0" indent="0" algn="ctr" rtl="0">
                        <a:lnSpc>
                          <a:spcPct val="115000"/>
                        </a:lnSpc>
                        <a:spcBef>
                          <a:spcPts val="0"/>
                        </a:spcBef>
                        <a:spcAft>
                          <a:spcPts val="0"/>
                        </a:spcAft>
                        <a:buNone/>
                      </a:pPr>
                      <a:r>
                        <a:rPr lang="en" sz="1050">
                          <a:solidFill>
                            <a:srgbClr val="525252"/>
                          </a:solidFill>
                          <a:highlight>
                            <a:srgbClr val="E9EAEA"/>
                          </a:highlight>
                          <a:latin typeface="Roboto"/>
                          <a:ea typeface="Roboto"/>
                          <a:cs typeface="Roboto"/>
                          <a:sym typeface="Roboto"/>
                        </a:rPr>
                        <a:t>1</a:t>
                      </a:r>
                      <a:endParaRPr sz="1050">
                        <a:solidFill>
                          <a:srgbClr val="525252"/>
                        </a:solidFill>
                        <a:highlight>
                          <a:srgbClr val="E9EAEA"/>
                        </a:highlight>
                        <a:latin typeface="Roboto"/>
                        <a:ea typeface="Roboto"/>
                        <a:cs typeface="Roboto"/>
                        <a:sym typeface="Roboto"/>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BEBEB"/>
                    </a:solidFill>
                  </a:tcPr>
                </a:tc>
                <a:tc>
                  <a:txBody>
                    <a:bodyPr/>
                    <a:lstStyle/>
                    <a:p>
                      <a:pPr marL="0" lvl="0" indent="0" algn="ctr" rtl="0">
                        <a:lnSpc>
                          <a:spcPct val="115000"/>
                        </a:lnSpc>
                        <a:spcBef>
                          <a:spcPts val="0"/>
                        </a:spcBef>
                        <a:spcAft>
                          <a:spcPts val="0"/>
                        </a:spcAft>
                        <a:buNone/>
                      </a:pPr>
                      <a:r>
                        <a:rPr lang="en" sz="1050">
                          <a:solidFill>
                            <a:srgbClr val="525252"/>
                          </a:solidFill>
                          <a:highlight>
                            <a:srgbClr val="E9EAEA"/>
                          </a:highlight>
                          <a:latin typeface="Roboto"/>
                          <a:ea typeface="Roboto"/>
                          <a:cs typeface="Roboto"/>
                          <a:sym typeface="Roboto"/>
                        </a:rPr>
                        <a:t>2016-12-01</a:t>
                      </a:r>
                      <a:endParaRPr sz="1050">
                        <a:solidFill>
                          <a:srgbClr val="525252"/>
                        </a:solidFill>
                        <a:highlight>
                          <a:srgbClr val="E9EAEA"/>
                        </a:highlight>
                        <a:latin typeface="Roboto"/>
                        <a:ea typeface="Roboto"/>
                        <a:cs typeface="Roboto"/>
                        <a:sym typeface="Roboto"/>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BEBEB"/>
                    </a:solidFill>
                  </a:tcPr>
                </a:tc>
                <a:tc>
                  <a:txBody>
                    <a:bodyPr/>
                    <a:lstStyle/>
                    <a:p>
                      <a:pPr marL="0" lvl="0" indent="0" algn="ctr" rtl="0">
                        <a:lnSpc>
                          <a:spcPct val="115000"/>
                        </a:lnSpc>
                        <a:spcBef>
                          <a:spcPts val="0"/>
                        </a:spcBef>
                        <a:spcAft>
                          <a:spcPts val="0"/>
                        </a:spcAft>
                        <a:buNone/>
                      </a:pPr>
                      <a:r>
                        <a:rPr lang="en" sz="1050">
                          <a:solidFill>
                            <a:srgbClr val="525252"/>
                          </a:solidFill>
                          <a:highlight>
                            <a:srgbClr val="E9EAEA"/>
                          </a:highlight>
                          <a:latin typeface="Roboto"/>
                          <a:ea typeface="Roboto"/>
                          <a:cs typeface="Roboto"/>
                          <a:sym typeface="Roboto"/>
                        </a:rPr>
                        <a:t>2017-02-01</a:t>
                      </a:r>
                      <a:endParaRPr sz="1050">
                        <a:solidFill>
                          <a:srgbClr val="525252"/>
                        </a:solidFill>
                        <a:highlight>
                          <a:srgbClr val="E9EAEA"/>
                        </a:highlight>
                        <a:latin typeface="Roboto"/>
                        <a:ea typeface="Roboto"/>
                        <a:cs typeface="Roboto"/>
                        <a:sym typeface="Roboto"/>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BEBEB"/>
                    </a:solidFill>
                  </a:tcPr>
                </a:tc>
                <a:tc>
                  <a:txBody>
                    <a:bodyPr/>
                    <a:lstStyle/>
                    <a:p>
                      <a:pPr marL="0" lvl="0" indent="0" algn="ctr" rtl="0">
                        <a:lnSpc>
                          <a:spcPct val="115000"/>
                        </a:lnSpc>
                        <a:spcBef>
                          <a:spcPts val="0"/>
                        </a:spcBef>
                        <a:spcAft>
                          <a:spcPts val="0"/>
                        </a:spcAft>
                        <a:buNone/>
                      </a:pPr>
                      <a:r>
                        <a:rPr lang="en" sz="1050">
                          <a:solidFill>
                            <a:srgbClr val="525252"/>
                          </a:solidFill>
                          <a:highlight>
                            <a:srgbClr val="E9EAEA"/>
                          </a:highlight>
                          <a:latin typeface="Roboto"/>
                          <a:ea typeface="Roboto"/>
                          <a:cs typeface="Roboto"/>
                          <a:sym typeface="Roboto"/>
                        </a:rPr>
                        <a:t>87</a:t>
                      </a:r>
                      <a:endParaRPr sz="1050">
                        <a:solidFill>
                          <a:srgbClr val="525252"/>
                        </a:solidFill>
                        <a:highlight>
                          <a:srgbClr val="E9EAEA"/>
                        </a:highlight>
                        <a:latin typeface="Roboto"/>
                        <a:ea typeface="Roboto"/>
                        <a:cs typeface="Roboto"/>
                        <a:sym typeface="Roboto"/>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BEBEB"/>
                    </a:solidFill>
                  </a:tcPr>
                </a:tc>
                <a:tc>
                  <a:txBody>
                    <a:bodyPr/>
                    <a:lstStyle/>
                    <a:p>
                      <a:pPr marL="0" lvl="0" indent="0" algn="ctr" rtl="0">
                        <a:lnSpc>
                          <a:spcPct val="115000"/>
                        </a:lnSpc>
                        <a:spcBef>
                          <a:spcPts val="0"/>
                        </a:spcBef>
                        <a:spcAft>
                          <a:spcPts val="0"/>
                        </a:spcAft>
                        <a:buNone/>
                      </a:pPr>
                      <a:r>
                        <a:rPr lang="en" sz="1050">
                          <a:solidFill>
                            <a:srgbClr val="525252"/>
                          </a:solidFill>
                          <a:highlight>
                            <a:srgbClr val="E9EAEA"/>
                          </a:highlight>
                          <a:latin typeface="Roboto"/>
                          <a:ea typeface="Roboto"/>
                          <a:cs typeface="Roboto"/>
                          <a:sym typeface="Roboto"/>
                        </a:rPr>
                        <a:t>2017-03-01</a:t>
                      </a:r>
                      <a:endParaRPr sz="1050">
                        <a:solidFill>
                          <a:srgbClr val="525252"/>
                        </a:solidFill>
                        <a:highlight>
                          <a:srgbClr val="E9EAEA"/>
                        </a:highlight>
                        <a:latin typeface="Roboto"/>
                        <a:ea typeface="Roboto"/>
                        <a:cs typeface="Roboto"/>
                        <a:sym typeface="Roboto"/>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BEBEB"/>
                    </a:solidFill>
                  </a:tcPr>
                </a:tc>
                <a:tc>
                  <a:txBody>
                    <a:bodyPr/>
                    <a:lstStyle/>
                    <a:p>
                      <a:pPr marL="0" lvl="0" indent="0" algn="ctr" rtl="0">
                        <a:lnSpc>
                          <a:spcPct val="115000"/>
                        </a:lnSpc>
                        <a:spcBef>
                          <a:spcPts val="0"/>
                        </a:spcBef>
                        <a:spcAft>
                          <a:spcPts val="0"/>
                        </a:spcAft>
                        <a:buNone/>
                      </a:pPr>
                      <a:r>
                        <a:rPr lang="en" sz="1050">
                          <a:solidFill>
                            <a:srgbClr val="525252"/>
                          </a:solidFill>
                          <a:highlight>
                            <a:srgbClr val="E9EAEA"/>
                          </a:highlight>
                          <a:latin typeface="Roboto"/>
                          <a:ea typeface="Roboto"/>
                          <a:cs typeface="Roboto"/>
                          <a:sym typeface="Roboto"/>
                        </a:rPr>
                        <a:t>2017-03-31</a:t>
                      </a:r>
                      <a:endParaRPr sz="1050">
                        <a:solidFill>
                          <a:srgbClr val="525252"/>
                        </a:solidFill>
                        <a:highlight>
                          <a:srgbClr val="E9EAEA"/>
                        </a:highlight>
                        <a:latin typeface="Roboto"/>
                        <a:ea typeface="Roboto"/>
                        <a:cs typeface="Roboto"/>
                        <a:sym typeface="Roboto"/>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BEBEB"/>
                    </a:solidFill>
                  </a:tcPr>
                </a:tc>
                <a:extLst>
                  <a:ext uri="{0D108BD9-81ED-4DB2-BD59-A6C34878D82A}">
                    <a16:rowId xmlns:a16="http://schemas.microsoft.com/office/drawing/2014/main" val="10003"/>
                  </a:ext>
                </a:extLst>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6" name="Google Shape;366;p60"/>
          <p:cNvSpPr txBox="1"/>
          <p:nvPr/>
        </p:nvSpPr>
        <p:spPr>
          <a:xfrm>
            <a:off x="311700" y="292625"/>
            <a:ext cx="8520600" cy="8376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2400"/>
              <a:buFont typeface="Arial"/>
              <a:buNone/>
            </a:pPr>
            <a:r>
              <a:rPr lang="en" sz="2400" b="1">
                <a:solidFill>
                  <a:srgbClr val="295269"/>
                </a:solidFill>
                <a:latin typeface="Roboto"/>
                <a:ea typeface="Roboto"/>
                <a:cs typeface="Roboto"/>
                <a:sym typeface="Roboto"/>
              </a:rPr>
              <a:t>3.5 Calculate Churn for Each Segment: Create status table with active columns</a:t>
            </a:r>
            <a:endParaRPr sz="2400" b="1" i="0" u="none" strike="noStrike" cap="none">
              <a:solidFill>
                <a:srgbClr val="295269"/>
              </a:solidFill>
              <a:latin typeface="Roboto"/>
              <a:ea typeface="Roboto"/>
              <a:cs typeface="Roboto"/>
              <a:sym typeface="Roboto"/>
            </a:endParaRPr>
          </a:p>
        </p:txBody>
      </p:sp>
      <p:sp>
        <p:nvSpPr>
          <p:cNvPr id="367" name="Google Shape;367;p60"/>
          <p:cNvSpPr txBox="1"/>
          <p:nvPr/>
        </p:nvSpPr>
        <p:spPr>
          <a:xfrm>
            <a:off x="5179100" y="1201325"/>
            <a:ext cx="3870900" cy="3746400"/>
          </a:xfrm>
          <a:prstGeom prst="rect">
            <a:avLst/>
          </a:prstGeom>
          <a:solidFill>
            <a:srgbClr val="D9D9D9"/>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a:t>
            </a:r>
            <a:endParaRPr sz="900">
              <a:latin typeface="Courier New"/>
              <a:ea typeface="Courier New"/>
              <a:cs typeface="Courier New"/>
              <a:sym typeface="Courier New"/>
            </a:endParaRPr>
          </a:p>
          <a:p>
            <a:pPr marL="0" marR="0" lvl="0" indent="0" algn="l" rtl="0">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status AS (</a:t>
            </a:r>
            <a:endParaRPr sz="900">
              <a:latin typeface="Courier New"/>
              <a:ea typeface="Courier New"/>
              <a:cs typeface="Courier New"/>
              <a:sym typeface="Courier New"/>
            </a:endParaRPr>
          </a:p>
          <a:p>
            <a:pPr marL="0" marR="0" lvl="0" indent="0" algn="l" rtl="0">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SELECT id, </a:t>
            </a:r>
            <a:endParaRPr sz="900">
              <a:latin typeface="Courier New"/>
              <a:ea typeface="Courier New"/>
              <a:cs typeface="Courier New"/>
              <a:sym typeface="Courier New"/>
            </a:endParaRPr>
          </a:p>
          <a:p>
            <a:pPr marL="0" marR="0" lvl="0" indent="0" algn="l" rtl="0">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  first_day AS month, </a:t>
            </a:r>
            <a:endParaRPr sz="900">
              <a:latin typeface="Courier New"/>
              <a:ea typeface="Courier New"/>
              <a:cs typeface="Courier New"/>
              <a:sym typeface="Courier New"/>
            </a:endParaRPr>
          </a:p>
          <a:p>
            <a:pPr marL="0" marR="0" lvl="0" indent="0" algn="l" rtl="0">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  CASE</a:t>
            </a:r>
            <a:endParaRPr sz="900">
              <a:latin typeface="Courier New"/>
              <a:ea typeface="Courier New"/>
              <a:cs typeface="Courier New"/>
              <a:sym typeface="Courier New"/>
            </a:endParaRPr>
          </a:p>
          <a:p>
            <a:pPr marL="0" marR="0" lvl="0" indent="0" algn="l" rtl="0">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    WHEN (segment = 87) AND (subscription_start &lt; first_day) AND (subscription_end &gt; first_day OR subscription_end IS NULL) THEN 1</a:t>
            </a:r>
            <a:endParaRPr sz="900">
              <a:latin typeface="Courier New"/>
              <a:ea typeface="Courier New"/>
              <a:cs typeface="Courier New"/>
              <a:sym typeface="Courier New"/>
            </a:endParaRPr>
          </a:p>
          <a:p>
            <a:pPr marL="0" marR="0" lvl="0" indent="0" algn="l" rtl="0">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    ELSE 0 </a:t>
            </a:r>
            <a:endParaRPr sz="900">
              <a:latin typeface="Courier New"/>
              <a:ea typeface="Courier New"/>
              <a:cs typeface="Courier New"/>
              <a:sym typeface="Courier New"/>
            </a:endParaRPr>
          </a:p>
          <a:p>
            <a:pPr marL="0" marR="0" lvl="0" indent="0" algn="l" rtl="0">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  END AS is_active_87,</a:t>
            </a:r>
            <a:endParaRPr sz="900">
              <a:latin typeface="Courier New"/>
              <a:ea typeface="Courier New"/>
              <a:cs typeface="Courier New"/>
              <a:sym typeface="Courier New"/>
            </a:endParaRPr>
          </a:p>
          <a:p>
            <a:pPr marL="0" marR="0" lvl="0" indent="0" algn="l" rtl="0">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  CASE</a:t>
            </a:r>
            <a:endParaRPr sz="900">
              <a:latin typeface="Courier New"/>
              <a:ea typeface="Courier New"/>
              <a:cs typeface="Courier New"/>
              <a:sym typeface="Courier New"/>
            </a:endParaRPr>
          </a:p>
          <a:p>
            <a:pPr marL="0" marR="0" lvl="0" indent="0" algn="l" rtl="0">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    WHEN (segment = 30) AND (subscription_start &lt; first_day) AND (subscription_end &gt; first_day OR subscription_end IS NULL) THEN 1</a:t>
            </a:r>
            <a:endParaRPr sz="900">
              <a:latin typeface="Courier New"/>
              <a:ea typeface="Courier New"/>
              <a:cs typeface="Courier New"/>
              <a:sym typeface="Courier New"/>
            </a:endParaRPr>
          </a:p>
          <a:p>
            <a:pPr marL="0" marR="0" lvl="0" indent="0" algn="l" rtl="0">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    ELSE 0 </a:t>
            </a:r>
            <a:endParaRPr sz="900">
              <a:latin typeface="Courier New"/>
              <a:ea typeface="Courier New"/>
              <a:cs typeface="Courier New"/>
              <a:sym typeface="Courier New"/>
            </a:endParaRPr>
          </a:p>
          <a:p>
            <a:pPr marL="0" marR="0" lvl="0" indent="0" algn="l" rtl="0">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  END as is_active_30</a:t>
            </a:r>
            <a:endParaRPr sz="900">
              <a:latin typeface="Courier New"/>
              <a:ea typeface="Courier New"/>
              <a:cs typeface="Courier New"/>
              <a:sym typeface="Courier New"/>
            </a:endParaRPr>
          </a:p>
          <a:p>
            <a:pPr marL="0" marR="0" lvl="0" indent="0" algn="l" rtl="0">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a:t>
            </a:r>
            <a:endParaRPr sz="900">
              <a:latin typeface="Courier New"/>
              <a:ea typeface="Courier New"/>
              <a:cs typeface="Courier New"/>
              <a:sym typeface="Courier New"/>
            </a:endParaRPr>
          </a:p>
          <a:p>
            <a:pPr marL="0" marR="0" lvl="0" indent="0" algn="l" rtl="0">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SELECT *</a:t>
            </a:r>
            <a:endParaRPr sz="900">
              <a:latin typeface="Courier New"/>
              <a:ea typeface="Courier New"/>
              <a:cs typeface="Courier New"/>
              <a:sym typeface="Courier New"/>
            </a:endParaRPr>
          </a:p>
          <a:p>
            <a:pPr marL="0" marR="0" lvl="0" indent="0" algn="l" rtl="0">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FROM status</a:t>
            </a:r>
            <a:endParaRPr sz="900">
              <a:latin typeface="Courier New"/>
              <a:ea typeface="Courier New"/>
              <a:cs typeface="Courier New"/>
              <a:sym typeface="Courier New"/>
            </a:endParaRPr>
          </a:p>
          <a:p>
            <a:pPr marL="0" marR="0" lvl="0" indent="0" algn="l" rtl="0">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LIMIT 10;</a:t>
            </a:r>
            <a:endParaRPr sz="900">
              <a:latin typeface="Courier New"/>
              <a:ea typeface="Courier New"/>
              <a:cs typeface="Courier New"/>
              <a:sym typeface="Courier New"/>
            </a:endParaRPr>
          </a:p>
          <a:p>
            <a:pPr marL="0" marR="0" lvl="0" indent="0" algn="l" rtl="0">
              <a:lnSpc>
                <a:spcPct val="100000"/>
              </a:lnSpc>
              <a:spcBef>
                <a:spcPts val="0"/>
              </a:spcBef>
              <a:spcAft>
                <a:spcPts val="0"/>
              </a:spcAft>
              <a:buClr>
                <a:schemeClr val="dk1"/>
              </a:buClr>
              <a:buSzPts val="1100"/>
              <a:buFont typeface="Arial"/>
              <a:buNone/>
            </a:pPr>
            <a:endParaRPr sz="900">
              <a:latin typeface="Courier New"/>
              <a:ea typeface="Courier New"/>
              <a:cs typeface="Courier New"/>
              <a:sym typeface="Courier New"/>
            </a:endParaRPr>
          </a:p>
          <a:p>
            <a:pPr marL="0" marR="0" lvl="0" indent="0" algn="l" rtl="0">
              <a:lnSpc>
                <a:spcPct val="100000"/>
              </a:lnSpc>
              <a:spcBef>
                <a:spcPts val="0"/>
              </a:spcBef>
              <a:spcAft>
                <a:spcPts val="0"/>
              </a:spcAft>
              <a:buClr>
                <a:schemeClr val="dk1"/>
              </a:buClr>
              <a:buSzPts val="1100"/>
              <a:buFont typeface="Arial"/>
              <a:buNone/>
            </a:pPr>
            <a:endParaRPr sz="900">
              <a:latin typeface="Courier New"/>
              <a:ea typeface="Courier New"/>
              <a:cs typeface="Courier New"/>
              <a:sym typeface="Courier New"/>
            </a:endParaRPr>
          </a:p>
          <a:p>
            <a:pPr marL="0" marR="0" lvl="0" indent="0" algn="l" rtl="0">
              <a:lnSpc>
                <a:spcPct val="100000"/>
              </a:lnSpc>
              <a:spcBef>
                <a:spcPts val="0"/>
              </a:spcBef>
              <a:spcAft>
                <a:spcPts val="0"/>
              </a:spcAft>
              <a:buClr>
                <a:schemeClr val="dk1"/>
              </a:buClr>
              <a:buSzPts val="1100"/>
              <a:buFont typeface="Arial"/>
              <a:buNone/>
            </a:pPr>
            <a:endParaRPr sz="900">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rgbClr val="000000"/>
              </a:solidFill>
              <a:latin typeface="Courier New"/>
              <a:ea typeface="Courier New"/>
              <a:cs typeface="Courier New"/>
              <a:sym typeface="Courier New"/>
            </a:endParaRPr>
          </a:p>
        </p:txBody>
      </p:sp>
      <p:sp>
        <p:nvSpPr>
          <p:cNvPr id="368" name="Google Shape;368;p60"/>
          <p:cNvSpPr txBox="1"/>
          <p:nvPr/>
        </p:nvSpPr>
        <p:spPr>
          <a:xfrm>
            <a:off x="177975" y="1201325"/>
            <a:ext cx="4920900" cy="1833000"/>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200">
                <a:solidFill>
                  <a:schemeClr val="dk1"/>
                </a:solidFill>
                <a:latin typeface="Roboto"/>
                <a:ea typeface="Roboto"/>
                <a:cs typeface="Roboto"/>
                <a:sym typeface="Roboto"/>
              </a:rPr>
              <a:t>Generate a table that shows whether or not the user was active in that particular month. Add columns to count indicate which segment the user is in: segment 37 or segment 80.</a:t>
            </a:r>
            <a:endParaRPr sz="1200">
              <a:latin typeface="Roboto"/>
              <a:ea typeface="Roboto"/>
              <a:cs typeface="Roboto"/>
              <a:sym typeface="Roboto"/>
            </a:endParaRPr>
          </a:p>
          <a:p>
            <a:pPr marL="0" marR="0" lvl="0" indent="0" algn="l" rtl="0">
              <a:lnSpc>
                <a:spcPct val="115000"/>
              </a:lnSpc>
              <a:spcBef>
                <a:spcPts val="0"/>
              </a:spcBef>
              <a:spcAft>
                <a:spcPts val="0"/>
              </a:spcAft>
              <a:buClr>
                <a:schemeClr val="dk1"/>
              </a:buClr>
              <a:buSzPts val="1100"/>
              <a:buFont typeface="Arial"/>
              <a:buNone/>
            </a:pPr>
            <a:endParaRPr sz="1200" b="0" i="0" u="none" strike="noStrike" cap="none">
              <a:solidFill>
                <a:srgbClr val="000000"/>
              </a:solidFill>
              <a:latin typeface="Roboto"/>
              <a:ea typeface="Roboto"/>
              <a:cs typeface="Roboto"/>
              <a:sym typeface="Roboto"/>
            </a:endParaRPr>
          </a:p>
        </p:txBody>
      </p:sp>
      <p:graphicFrame>
        <p:nvGraphicFramePr>
          <p:cNvPr id="369" name="Google Shape;369;p60"/>
          <p:cNvGraphicFramePr/>
          <p:nvPr/>
        </p:nvGraphicFramePr>
        <p:xfrm>
          <a:off x="177975" y="3189000"/>
          <a:ext cx="3147050" cy="1600971"/>
        </p:xfrm>
        <a:graphic>
          <a:graphicData uri="http://schemas.openxmlformats.org/drawingml/2006/table">
            <a:tbl>
              <a:tblPr>
                <a:noFill/>
                <a:tableStyleId>{60BDF8D7-AFA9-412E-A79F-3B8E0348F5FA}</a:tableStyleId>
              </a:tblPr>
              <a:tblGrid>
                <a:gridCol w="382850">
                  <a:extLst>
                    <a:ext uri="{9D8B030D-6E8A-4147-A177-3AD203B41FA5}">
                      <a16:colId xmlns:a16="http://schemas.microsoft.com/office/drawing/2014/main" val="20000"/>
                    </a:ext>
                  </a:extLst>
                </a:gridCol>
                <a:gridCol w="1053550">
                  <a:extLst>
                    <a:ext uri="{9D8B030D-6E8A-4147-A177-3AD203B41FA5}">
                      <a16:colId xmlns:a16="http://schemas.microsoft.com/office/drawing/2014/main" val="20001"/>
                    </a:ext>
                  </a:extLst>
                </a:gridCol>
                <a:gridCol w="951000">
                  <a:extLst>
                    <a:ext uri="{9D8B030D-6E8A-4147-A177-3AD203B41FA5}">
                      <a16:colId xmlns:a16="http://schemas.microsoft.com/office/drawing/2014/main" val="20002"/>
                    </a:ext>
                  </a:extLst>
                </a:gridCol>
                <a:gridCol w="759650">
                  <a:extLst>
                    <a:ext uri="{9D8B030D-6E8A-4147-A177-3AD203B41FA5}">
                      <a16:colId xmlns:a16="http://schemas.microsoft.com/office/drawing/2014/main" val="20003"/>
                    </a:ext>
                  </a:extLst>
                </a:gridCol>
              </a:tblGrid>
              <a:tr h="416800">
                <a:tc>
                  <a:txBody>
                    <a:bodyPr/>
                    <a:lstStyle/>
                    <a:p>
                      <a:pPr marL="0" lvl="0" indent="0" algn="ctr" rtl="0">
                        <a:lnSpc>
                          <a:spcPct val="115000"/>
                        </a:lnSpc>
                        <a:spcBef>
                          <a:spcPts val="0"/>
                        </a:spcBef>
                        <a:spcAft>
                          <a:spcPts val="0"/>
                        </a:spcAft>
                        <a:buNone/>
                      </a:pPr>
                      <a:r>
                        <a:rPr lang="en" sz="1050" b="1">
                          <a:solidFill>
                            <a:srgbClr val="292929"/>
                          </a:solidFill>
                          <a:highlight>
                            <a:srgbClr val="E9EAEA"/>
                          </a:highlight>
                          <a:latin typeface="Roboto"/>
                          <a:ea typeface="Roboto"/>
                          <a:cs typeface="Roboto"/>
                          <a:sym typeface="Roboto"/>
                        </a:rPr>
                        <a:t>id</a:t>
                      </a:r>
                      <a:endParaRPr sz="1050" b="1">
                        <a:solidFill>
                          <a:srgbClr val="292929"/>
                        </a:solidFill>
                        <a:highlight>
                          <a:srgbClr val="E9EAEA"/>
                        </a:highlight>
                        <a:latin typeface="Roboto"/>
                        <a:ea typeface="Roboto"/>
                        <a:cs typeface="Roboto"/>
                        <a:sym typeface="Roboto"/>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0E0E0"/>
                    </a:solidFill>
                  </a:tcPr>
                </a:tc>
                <a:tc>
                  <a:txBody>
                    <a:bodyPr/>
                    <a:lstStyle/>
                    <a:p>
                      <a:pPr marL="0" lvl="0" indent="0" algn="ctr" rtl="0">
                        <a:lnSpc>
                          <a:spcPct val="115000"/>
                        </a:lnSpc>
                        <a:spcBef>
                          <a:spcPts val="0"/>
                        </a:spcBef>
                        <a:spcAft>
                          <a:spcPts val="0"/>
                        </a:spcAft>
                        <a:buNone/>
                      </a:pPr>
                      <a:r>
                        <a:rPr lang="en" sz="1050" b="1">
                          <a:solidFill>
                            <a:srgbClr val="292929"/>
                          </a:solidFill>
                          <a:highlight>
                            <a:srgbClr val="E9EAEA"/>
                          </a:highlight>
                          <a:latin typeface="Roboto"/>
                          <a:ea typeface="Roboto"/>
                          <a:cs typeface="Roboto"/>
                          <a:sym typeface="Roboto"/>
                        </a:rPr>
                        <a:t>month</a:t>
                      </a:r>
                      <a:endParaRPr sz="1050" b="1">
                        <a:solidFill>
                          <a:srgbClr val="292929"/>
                        </a:solidFill>
                        <a:highlight>
                          <a:srgbClr val="E9EAEA"/>
                        </a:highlight>
                        <a:latin typeface="Roboto"/>
                        <a:ea typeface="Roboto"/>
                        <a:cs typeface="Roboto"/>
                        <a:sym typeface="Roboto"/>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0E0E0"/>
                    </a:solidFill>
                  </a:tcPr>
                </a:tc>
                <a:tc>
                  <a:txBody>
                    <a:bodyPr/>
                    <a:lstStyle/>
                    <a:p>
                      <a:pPr marL="0" lvl="0" indent="0" algn="ctr" rtl="0">
                        <a:lnSpc>
                          <a:spcPct val="115000"/>
                        </a:lnSpc>
                        <a:spcBef>
                          <a:spcPts val="0"/>
                        </a:spcBef>
                        <a:spcAft>
                          <a:spcPts val="0"/>
                        </a:spcAft>
                        <a:buNone/>
                      </a:pPr>
                      <a:r>
                        <a:rPr lang="en" sz="1050" b="1">
                          <a:solidFill>
                            <a:srgbClr val="292929"/>
                          </a:solidFill>
                          <a:highlight>
                            <a:srgbClr val="E9EAEA"/>
                          </a:highlight>
                          <a:latin typeface="Roboto"/>
                          <a:ea typeface="Roboto"/>
                          <a:cs typeface="Roboto"/>
                          <a:sym typeface="Roboto"/>
                        </a:rPr>
                        <a:t>is_active_87</a:t>
                      </a:r>
                      <a:endParaRPr sz="1050" b="1">
                        <a:solidFill>
                          <a:srgbClr val="292929"/>
                        </a:solidFill>
                        <a:highlight>
                          <a:srgbClr val="E9EAEA"/>
                        </a:highlight>
                        <a:latin typeface="Roboto"/>
                        <a:ea typeface="Roboto"/>
                        <a:cs typeface="Roboto"/>
                        <a:sym typeface="Roboto"/>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0E0E0"/>
                    </a:solidFill>
                  </a:tcPr>
                </a:tc>
                <a:tc>
                  <a:txBody>
                    <a:bodyPr/>
                    <a:lstStyle/>
                    <a:p>
                      <a:pPr marL="0" lvl="0" indent="0" algn="ctr" rtl="0">
                        <a:lnSpc>
                          <a:spcPct val="115000"/>
                        </a:lnSpc>
                        <a:spcBef>
                          <a:spcPts val="0"/>
                        </a:spcBef>
                        <a:spcAft>
                          <a:spcPts val="0"/>
                        </a:spcAft>
                        <a:buNone/>
                      </a:pPr>
                      <a:r>
                        <a:rPr lang="en" sz="1050" b="1">
                          <a:solidFill>
                            <a:srgbClr val="292929"/>
                          </a:solidFill>
                          <a:highlight>
                            <a:srgbClr val="E9EAEA"/>
                          </a:highlight>
                          <a:latin typeface="Roboto"/>
                          <a:ea typeface="Roboto"/>
                          <a:cs typeface="Roboto"/>
                          <a:sym typeface="Roboto"/>
                        </a:rPr>
                        <a:t>is_active_30</a:t>
                      </a:r>
                      <a:endParaRPr sz="1050" b="1">
                        <a:solidFill>
                          <a:srgbClr val="292929"/>
                        </a:solidFill>
                        <a:highlight>
                          <a:srgbClr val="E9EAEA"/>
                        </a:highlight>
                        <a:latin typeface="Roboto"/>
                        <a:ea typeface="Roboto"/>
                        <a:cs typeface="Roboto"/>
                        <a:sym typeface="Roboto"/>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0E0E0"/>
                    </a:solidFill>
                  </a:tcPr>
                </a:tc>
                <a:extLst>
                  <a:ext uri="{0D108BD9-81ED-4DB2-BD59-A6C34878D82A}">
                    <a16:rowId xmlns:a16="http://schemas.microsoft.com/office/drawing/2014/main" val="10000"/>
                  </a:ext>
                </a:extLst>
              </a:tr>
              <a:tr h="335475">
                <a:tc>
                  <a:txBody>
                    <a:bodyPr/>
                    <a:lstStyle/>
                    <a:p>
                      <a:pPr marL="0" lvl="0" indent="0" algn="ctr" rtl="0">
                        <a:lnSpc>
                          <a:spcPct val="115000"/>
                        </a:lnSpc>
                        <a:spcBef>
                          <a:spcPts val="0"/>
                        </a:spcBef>
                        <a:spcAft>
                          <a:spcPts val="0"/>
                        </a:spcAft>
                        <a:buNone/>
                      </a:pPr>
                      <a:r>
                        <a:rPr lang="en" sz="1050">
                          <a:solidFill>
                            <a:srgbClr val="525252"/>
                          </a:solidFill>
                          <a:highlight>
                            <a:srgbClr val="E9EAEA"/>
                          </a:highlight>
                          <a:latin typeface="Roboto"/>
                          <a:ea typeface="Roboto"/>
                          <a:cs typeface="Roboto"/>
                          <a:sym typeface="Roboto"/>
                        </a:rPr>
                        <a:t>1</a:t>
                      </a:r>
                      <a:endParaRPr sz="1050">
                        <a:solidFill>
                          <a:srgbClr val="525252"/>
                        </a:solidFill>
                        <a:highlight>
                          <a:srgbClr val="E9EAEA"/>
                        </a:highlight>
                        <a:latin typeface="Roboto"/>
                        <a:ea typeface="Roboto"/>
                        <a:cs typeface="Roboto"/>
                        <a:sym typeface="Roboto"/>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BEBEB"/>
                    </a:solidFill>
                  </a:tcPr>
                </a:tc>
                <a:tc>
                  <a:txBody>
                    <a:bodyPr/>
                    <a:lstStyle/>
                    <a:p>
                      <a:pPr marL="0" lvl="0" indent="0" algn="ctr" rtl="0">
                        <a:lnSpc>
                          <a:spcPct val="115000"/>
                        </a:lnSpc>
                        <a:spcBef>
                          <a:spcPts val="0"/>
                        </a:spcBef>
                        <a:spcAft>
                          <a:spcPts val="0"/>
                        </a:spcAft>
                        <a:buNone/>
                      </a:pPr>
                      <a:r>
                        <a:rPr lang="en" sz="1050">
                          <a:solidFill>
                            <a:srgbClr val="525252"/>
                          </a:solidFill>
                          <a:highlight>
                            <a:srgbClr val="E9EAEA"/>
                          </a:highlight>
                          <a:latin typeface="Roboto"/>
                          <a:ea typeface="Roboto"/>
                          <a:cs typeface="Roboto"/>
                          <a:sym typeface="Roboto"/>
                        </a:rPr>
                        <a:t>2017-01-01</a:t>
                      </a:r>
                      <a:endParaRPr sz="1050">
                        <a:solidFill>
                          <a:srgbClr val="525252"/>
                        </a:solidFill>
                        <a:highlight>
                          <a:srgbClr val="E9EAEA"/>
                        </a:highlight>
                        <a:latin typeface="Roboto"/>
                        <a:ea typeface="Roboto"/>
                        <a:cs typeface="Roboto"/>
                        <a:sym typeface="Roboto"/>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BEBEB"/>
                    </a:solidFill>
                  </a:tcPr>
                </a:tc>
                <a:tc>
                  <a:txBody>
                    <a:bodyPr/>
                    <a:lstStyle/>
                    <a:p>
                      <a:pPr marL="0" lvl="0" indent="0" algn="ctr" rtl="0">
                        <a:lnSpc>
                          <a:spcPct val="115000"/>
                        </a:lnSpc>
                        <a:spcBef>
                          <a:spcPts val="0"/>
                        </a:spcBef>
                        <a:spcAft>
                          <a:spcPts val="0"/>
                        </a:spcAft>
                        <a:buNone/>
                      </a:pPr>
                      <a:r>
                        <a:rPr lang="en" sz="1050">
                          <a:solidFill>
                            <a:srgbClr val="525252"/>
                          </a:solidFill>
                          <a:highlight>
                            <a:srgbClr val="E9EAEA"/>
                          </a:highlight>
                          <a:latin typeface="Roboto"/>
                          <a:ea typeface="Roboto"/>
                          <a:cs typeface="Roboto"/>
                          <a:sym typeface="Roboto"/>
                        </a:rPr>
                        <a:t>1</a:t>
                      </a:r>
                      <a:endParaRPr sz="1050">
                        <a:solidFill>
                          <a:srgbClr val="525252"/>
                        </a:solidFill>
                        <a:highlight>
                          <a:srgbClr val="E9EAEA"/>
                        </a:highlight>
                        <a:latin typeface="Roboto"/>
                        <a:ea typeface="Roboto"/>
                        <a:cs typeface="Roboto"/>
                        <a:sym typeface="Roboto"/>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BEBEB"/>
                    </a:solidFill>
                  </a:tcPr>
                </a:tc>
                <a:tc>
                  <a:txBody>
                    <a:bodyPr/>
                    <a:lstStyle/>
                    <a:p>
                      <a:pPr marL="0" lvl="0" indent="0" algn="ctr" rtl="0">
                        <a:lnSpc>
                          <a:spcPct val="115000"/>
                        </a:lnSpc>
                        <a:spcBef>
                          <a:spcPts val="0"/>
                        </a:spcBef>
                        <a:spcAft>
                          <a:spcPts val="0"/>
                        </a:spcAft>
                        <a:buNone/>
                      </a:pPr>
                      <a:r>
                        <a:rPr lang="en" sz="1050">
                          <a:solidFill>
                            <a:srgbClr val="525252"/>
                          </a:solidFill>
                          <a:highlight>
                            <a:srgbClr val="E9EAEA"/>
                          </a:highlight>
                          <a:latin typeface="Roboto"/>
                          <a:ea typeface="Roboto"/>
                          <a:cs typeface="Roboto"/>
                          <a:sym typeface="Roboto"/>
                        </a:rPr>
                        <a:t>0</a:t>
                      </a:r>
                      <a:endParaRPr sz="1050">
                        <a:solidFill>
                          <a:srgbClr val="525252"/>
                        </a:solidFill>
                        <a:highlight>
                          <a:srgbClr val="E9EAEA"/>
                        </a:highlight>
                        <a:latin typeface="Roboto"/>
                        <a:ea typeface="Roboto"/>
                        <a:cs typeface="Roboto"/>
                        <a:sym typeface="Roboto"/>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BEBEB"/>
                    </a:solidFill>
                  </a:tcPr>
                </a:tc>
                <a:extLst>
                  <a:ext uri="{0D108BD9-81ED-4DB2-BD59-A6C34878D82A}">
                    <a16:rowId xmlns:a16="http://schemas.microsoft.com/office/drawing/2014/main" val="10001"/>
                  </a:ext>
                </a:extLst>
              </a:tr>
              <a:tr h="335475">
                <a:tc>
                  <a:txBody>
                    <a:bodyPr/>
                    <a:lstStyle/>
                    <a:p>
                      <a:pPr marL="0" lvl="0" indent="0" algn="ctr" rtl="0">
                        <a:lnSpc>
                          <a:spcPct val="115000"/>
                        </a:lnSpc>
                        <a:spcBef>
                          <a:spcPts val="0"/>
                        </a:spcBef>
                        <a:spcAft>
                          <a:spcPts val="0"/>
                        </a:spcAft>
                        <a:buNone/>
                      </a:pPr>
                      <a:r>
                        <a:rPr lang="en" sz="1050">
                          <a:solidFill>
                            <a:srgbClr val="525252"/>
                          </a:solidFill>
                          <a:highlight>
                            <a:srgbClr val="E9EAEA"/>
                          </a:highlight>
                          <a:latin typeface="Roboto"/>
                          <a:ea typeface="Roboto"/>
                          <a:cs typeface="Roboto"/>
                          <a:sym typeface="Roboto"/>
                        </a:rPr>
                        <a:t>1</a:t>
                      </a:r>
                      <a:endParaRPr sz="1050">
                        <a:solidFill>
                          <a:srgbClr val="525252"/>
                        </a:solidFill>
                        <a:highlight>
                          <a:srgbClr val="E9EAEA"/>
                        </a:highlight>
                        <a:latin typeface="Roboto"/>
                        <a:ea typeface="Roboto"/>
                        <a:cs typeface="Roboto"/>
                        <a:sym typeface="Roboto"/>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BEBEB"/>
                    </a:solidFill>
                  </a:tcPr>
                </a:tc>
                <a:tc>
                  <a:txBody>
                    <a:bodyPr/>
                    <a:lstStyle/>
                    <a:p>
                      <a:pPr marL="0" lvl="0" indent="0" algn="ctr" rtl="0">
                        <a:lnSpc>
                          <a:spcPct val="115000"/>
                        </a:lnSpc>
                        <a:spcBef>
                          <a:spcPts val="0"/>
                        </a:spcBef>
                        <a:spcAft>
                          <a:spcPts val="0"/>
                        </a:spcAft>
                        <a:buNone/>
                      </a:pPr>
                      <a:r>
                        <a:rPr lang="en" sz="1050">
                          <a:solidFill>
                            <a:srgbClr val="525252"/>
                          </a:solidFill>
                          <a:highlight>
                            <a:srgbClr val="E9EAEA"/>
                          </a:highlight>
                          <a:latin typeface="Roboto"/>
                          <a:ea typeface="Roboto"/>
                          <a:cs typeface="Roboto"/>
                          <a:sym typeface="Roboto"/>
                        </a:rPr>
                        <a:t>2017-02-01</a:t>
                      </a:r>
                      <a:endParaRPr sz="1050">
                        <a:solidFill>
                          <a:srgbClr val="525252"/>
                        </a:solidFill>
                        <a:highlight>
                          <a:srgbClr val="E9EAEA"/>
                        </a:highlight>
                        <a:latin typeface="Roboto"/>
                        <a:ea typeface="Roboto"/>
                        <a:cs typeface="Roboto"/>
                        <a:sym typeface="Roboto"/>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BEBEB"/>
                    </a:solidFill>
                  </a:tcPr>
                </a:tc>
                <a:tc>
                  <a:txBody>
                    <a:bodyPr/>
                    <a:lstStyle/>
                    <a:p>
                      <a:pPr marL="0" lvl="0" indent="0" algn="ctr" rtl="0">
                        <a:lnSpc>
                          <a:spcPct val="115000"/>
                        </a:lnSpc>
                        <a:spcBef>
                          <a:spcPts val="0"/>
                        </a:spcBef>
                        <a:spcAft>
                          <a:spcPts val="0"/>
                        </a:spcAft>
                        <a:buNone/>
                      </a:pPr>
                      <a:r>
                        <a:rPr lang="en" sz="1050">
                          <a:solidFill>
                            <a:srgbClr val="525252"/>
                          </a:solidFill>
                          <a:highlight>
                            <a:srgbClr val="E9EAEA"/>
                          </a:highlight>
                          <a:latin typeface="Roboto"/>
                          <a:ea typeface="Roboto"/>
                          <a:cs typeface="Roboto"/>
                          <a:sym typeface="Roboto"/>
                        </a:rPr>
                        <a:t>0</a:t>
                      </a:r>
                      <a:endParaRPr sz="1050">
                        <a:solidFill>
                          <a:srgbClr val="525252"/>
                        </a:solidFill>
                        <a:highlight>
                          <a:srgbClr val="E9EAEA"/>
                        </a:highlight>
                        <a:latin typeface="Roboto"/>
                        <a:ea typeface="Roboto"/>
                        <a:cs typeface="Roboto"/>
                        <a:sym typeface="Roboto"/>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BEBEB"/>
                    </a:solidFill>
                  </a:tcPr>
                </a:tc>
                <a:tc>
                  <a:txBody>
                    <a:bodyPr/>
                    <a:lstStyle/>
                    <a:p>
                      <a:pPr marL="0" lvl="0" indent="0" algn="ctr" rtl="0">
                        <a:lnSpc>
                          <a:spcPct val="115000"/>
                        </a:lnSpc>
                        <a:spcBef>
                          <a:spcPts val="0"/>
                        </a:spcBef>
                        <a:spcAft>
                          <a:spcPts val="0"/>
                        </a:spcAft>
                        <a:buNone/>
                      </a:pPr>
                      <a:r>
                        <a:rPr lang="en" sz="1050">
                          <a:solidFill>
                            <a:srgbClr val="525252"/>
                          </a:solidFill>
                          <a:highlight>
                            <a:srgbClr val="E9EAEA"/>
                          </a:highlight>
                          <a:latin typeface="Roboto"/>
                          <a:ea typeface="Roboto"/>
                          <a:cs typeface="Roboto"/>
                          <a:sym typeface="Roboto"/>
                        </a:rPr>
                        <a:t>0</a:t>
                      </a:r>
                      <a:endParaRPr sz="1050">
                        <a:solidFill>
                          <a:srgbClr val="525252"/>
                        </a:solidFill>
                        <a:highlight>
                          <a:srgbClr val="E9EAEA"/>
                        </a:highlight>
                        <a:latin typeface="Roboto"/>
                        <a:ea typeface="Roboto"/>
                        <a:cs typeface="Roboto"/>
                        <a:sym typeface="Roboto"/>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BEBEB"/>
                    </a:solidFill>
                  </a:tcPr>
                </a:tc>
                <a:extLst>
                  <a:ext uri="{0D108BD9-81ED-4DB2-BD59-A6C34878D82A}">
                    <a16:rowId xmlns:a16="http://schemas.microsoft.com/office/drawing/2014/main" val="10002"/>
                  </a:ext>
                </a:extLst>
              </a:tr>
              <a:tr h="335475">
                <a:tc>
                  <a:txBody>
                    <a:bodyPr/>
                    <a:lstStyle/>
                    <a:p>
                      <a:pPr marL="0" lvl="0" indent="0" algn="ctr" rtl="0">
                        <a:lnSpc>
                          <a:spcPct val="115000"/>
                        </a:lnSpc>
                        <a:spcBef>
                          <a:spcPts val="0"/>
                        </a:spcBef>
                        <a:spcAft>
                          <a:spcPts val="0"/>
                        </a:spcAft>
                        <a:buNone/>
                      </a:pPr>
                      <a:r>
                        <a:rPr lang="en" sz="1050">
                          <a:solidFill>
                            <a:srgbClr val="525252"/>
                          </a:solidFill>
                          <a:highlight>
                            <a:srgbClr val="E9EAEA"/>
                          </a:highlight>
                          <a:latin typeface="Roboto"/>
                          <a:ea typeface="Roboto"/>
                          <a:cs typeface="Roboto"/>
                          <a:sym typeface="Roboto"/>
                        </a:rPr>
                        <a:t>1</a:t>
                      </a:r>
                      <a:endParaRPr sz="1050">
                        <a:solidFill>
                          <a:srgbClr val="525252"/>
                        </a:solidFill>
                        <a:highlight>
                          <a:srgbClr val="E9EAEA"/>
                        </a:highlight>
                        <a:latin typeface="Roboto"/>
                        <a:ea typeface="Roboto"/>
                        <a:cs typeface="Roboto"/>
                        <a:sym typeface="Roboto"/>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BEBEB"/>
                    </a:solidFill>
                  </a:tcPr>
                </a:tc>
                <a:tc>
                  <a:txBody>
                    <a:bodyPr/>
                    <a:lstStyle/>
                    <a:p>
                      <a:pPr marL="0" lvl="0" indent="0" algn="ctr" rtl="0">
                        <a:lnSpc>
                          <a:spcPct val="115000"/>
                        </a:lnSpc>
                        <a:spcBef>
                          <a:spcPts val="0"/>
                        </a:spcBef>
                        <a:spcAft>
                          <a:spcPts val="0"/>
                        </a:spcAft>
                        <a:buNone/>
                      </a:pPr>
                      <a:r>
                        <a:rPr lang="en" sz="1050">
                          <a:solidFill>
                            <a:srgbClr val="525252"/>
                          </a:solidFill>
                          <a:highlight>
                            <a:srgbClr val="E9EAEA"/>
                          </a:highlight>
                          <a:latin typeface="Roboto"/>
                          <a:ea typeface="Roboto"/>
                          <a:cs typeface="Roboto"/>
                          <a:sym typeface="Roboto"/>
                        </a:rPr>
                        <a:t>2017-03-01</a:t>
                      </a:r>
                      <a:endParaRPr sz="1050">
                        <a:solidFill>
                          <a:srgbClr val="525252"/>
                        </a:solidFill>
                        <a:highlight>
                          <a:srgbClr val="E9EAEA"/>
                        </a:highlight>
                        <a:latin typeface="Roboto"/>
                        <a:ea typeface="Roboto"/>
                        <a:cs typeface="Roboto"/>
                        <a:sym typeface="Roboto"/>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BEBEB"/>
                    </a:solidFill>
                  </a:tcPr>
                </a:tc>
                <a:tc>
                  <a:txBody>
                    <a:bodyPr/>
                    <a:lstStyle/>
                    <a:p>
                      <a:pPr marL="0" lvl="0" indent="0" algn="ctr" rtl="0">
                        <a:lnSpc>
                          <a:spcPct val="115000"/>
                        </a:lnSpc>
                        <a:spcBef>
                          <a:spcPts val="0"/>
                        </a:spcBef>
                        <a:spcAft>
                          <a:spcPts val="0"/>
                        </a:spcAft>
                        <a:buNone/>
                      </a:pPr>
                      <a:r>
                        <a:rPr lang="en" sz="1050">
                          <a:solidFill>
                            <a:srgbClr val="525252"/>
                          </a:solidFill>
                          <a:highlight>
                            <a:srgbClr val="E9EAEA"/>
                          </a:highlight>
                          <a:latin typeface="Roboto"/>
                          <a:ea typeface="Roboto"/>
                          <a:cs typeface="Roboto"/>
                          <a:sym typeface="Roboto"/>
                        </a:rPr>
                        <a:t>0</a:t>
                      </a:r>
                      <a:endParaRPr sz="1050">
                        <a:solidFill>
                          <a:srgbClr val="525252"/>
                        </a:solidFill>
                        <a:highlight>
                          <a:srgbClr val="E9EAEA"/>
                        </a:highlight>
                        <a:latin typeface="Roboto"/>
                        <a:ea typeface="Roboto"/>
                        <a:cs typeface="Roboto"/>
                        <a:sym typeface="Roboto"/>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BEBEB"/>
                    </a:solidFill>
                  </a:tcPr>
                </a:tc>
                <a:tc>
                  <a:txBody>
                    <a:bodyPr/>
                    <a:lstStyle/>
                    <a:p>
                      <a:pPr marL="0" lvl="0" indent="0" algn="ctr" rtl="0">
                        <a:lnSpc>
                          <a:spcPct val="115000"/>
                        </a:lnSpc>
                        <a:spcBef>
                          <a:spcPts val="0"/>
                        </a:spcBef>
                        <a:spcAft>
                          <a:spcPts val="0"/>
                        </a:spcAft>
                        <a:buNone/>
                      </a:pPr>
                      <a:r>
                        <a:rPr lang="en" sz="1050">
                          <a:solidFill>
                            <a:srgbClr val="525252"/>
                          </a:solidFill>
                          <a:highlight>
                            <a:srgbClr val="E9EAEA"/>
                          </a:highlight>
                          <a:latin typeface="Roboto"/>
                          <a:ea typeface="Roboto"/>
                          <a:cs typeface="Roboto"/>
                          <a:sym typeface="Roboto"/>
                        </a:rPr>
                        <a:t>0</a:t>
                      </a:r>
                      <a:endParaRPr sz="1050">
                        <a:solidFill>
                          <a:srgbClr val="525252"/>
                        </a:solidFill>
                        <a:highlight>
                          <a:srgbClr val="E9EAEA"/>
                        </a:highlight>
                        <a:latin typeface="Roboto"/>
                        <a:ea typeface="Roboto"/>
                        <a:cs typeface="Roboto"/>
                        <a:sym typeface="Roboto"/>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BEBEB"/>
                    </a:solidFill>
                  </a:tcPr>
                </a:tc>
                <a:extLst>
                  <a:ext uri="{0D108BD9-81ED-4DB2-BD59-A6C34878D82A}">
                    <a16:rowId xmlns:a16="http://schemas.microsoft.com/office/drawing/2014/main" val="10003"/>
                  </a:ext>
                </a:extLst>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Google Shape;374;p61"/>
          <p:cNvSpPr txBox="1"/>
          <p:nvPr/>
        </p:nvSpPr>
        <p:spPr>
          <a:xfrm>
            <a:off x="311700" y="292625"/>
            <a:ext cx="8520600" cy="8376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2400"/>
              <a:buFont typeface="Arial"/>
              <a:buNone/>
            </a:pPr>
            <a:r>
              <a:rPr lang="en" sz="2400" b="1">
                <a:solidFill>
                  <a:srgbClr val="295269"/>
                </a:solidFill>
                <a:latin typeface="Roboto"/>
                <a:ea typeface="Roboto"/>
                <a:cs typeface="Roboto"/>
                <a:sym typeface="Roboto"/>
              </a:rPr>
              <a:t>3.6 Calculate Churn for Each Segment: Create status table with active + canceled columns</a:t>
            </a:r>
            <a:endParaRPr sz="2400" b="1" i="0" u="none" strike="noStrike" cap="none">
              <a:solidFill>
                <a:srgbClr val="295269"/>
              </a:solidFill>
              <a:latin typeface="Roboto"/>
              <a:ea typeface="Roboto"/>
              <a:cs typeface="Roboto"/>
              <a:sym typeface="Roboto"/>
            </a:endParaRPr>
          </a:p>
        </p:txBody>
      </p:sp>
      <p:sp>
        <p:nvSpPr>
          <p:cNvPr id="375" name="Google Shape;375;p61"/>
          <p:cNvSpPr txBox="1"/>
          <p:nvPr/>
        </p:nvSpPr>
        <p:spPr>
          <a:xfrm>
            <a:off x="5179100" y="1201325"/>
            <a:ext cx="3870900" cy="3746400"/>
          </a:xfrm>
          <a:prstGeom prst="rect">
            <a:avLst/>
          </a:prstGeom>
          <a:solidFill>
            <a:srgbClr val="D9D9D9"/>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a:t>
            </a:r>
            <a:endParaRPr sz="900">
              <a:latin typeface="Courier New"/>
              <a:ea typeface="Courier New"/>
              <a:cs typeface="Courier New"/>
              <a:sym typeface="Courier New"/>
            </a:endParaRPr>
          </a:p>
          <a:p>
            <a:pPr marL="0" marR="0" lvl="0" indent="0" algn="l" rtl="0">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CASE</a:t>
            </a:r>
            <a:endParaRPr sz="900">
              <a:latin typeface="Courier New"/>
              <a:ea typeface="Courier New"/>
              <a:cs typeface="Courier New"/>
              <a:sym typeface="Courier New"/>
            </a:endParaRPr>
          </a:p>
          <a:p>
            <a:pPr marL="0" marR="0" lvl="0" indent="0" algn="l" rtl="0">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   WHEN (segment = 87) AND (subscription_end BETWEEN first_day AND last_day) THEN 1</a:t>
            </a:r>
            <a:endParaRPr sz="900">
              <a:latin typeface="Courier New"/>
              <a:ea typeface="Courier New"/>
              <a:cs typeface="Courier New"/>
              <a:sym typeface="Courier New"/>
            </a:endParaRPr>
          </a:p>
          <a:p>
            <a:pPr marL="0" marR="0" lvl="0" indent="0" algn="l" rtl="0">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   ELSE 0</a:t>
            </a:r>
            <a:endParaRPr sz="900">
              <a:latin typeface="Courier New"/>
              <a:ea typeface="Courier New"/>
              <a:cs typeface="Courier New"/>
              <a:sym typeface="Courier New"/>
            </a:endParaRPr>
          </a:p>
          <a:p>
            <a:pPr marL="0" marR="0" lvl="0" indent="0" algn="l" rtl="0">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   END AS is_canceled_87,</a:t>
            </a:r>
            <a:endParaRPr sz="900">
              <a:latin typeface="Courier New"/>
              <a:ea typeface="Courier New"/>
              <a:cs typeface="Courier New"/>
              <a:sym typeface="Courier New"/>
            </a:endParaRPr>
          </a:p>
          <a:p>
            <a:pPr marL="0" marR="0" lvl="0" indent="0" algn="l" rtl="0">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  CASE</a:t>
            </a:r>
            <a:endParaRPr sz="900">
              <a:latin typeface="Courier New"/>
              <a:ea typeface="Courier New"/>
              <a:cs typeface="Courier New"/>
              <a:sym typeface="Courier New"/>
            </a:endParaRPr>
          </a:p>
          <a:p>
            <a:pPr marL="0" marR="0" lvl="0" indent="0" algn="l" rtl="0">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   WHEN (segment = 30) AND (subscription_end BETWEEN first_day AND last_day) THEN 1</a:t>
            </a:r>
            <a:endParaRPr sz="900">
              <a:latin typeface="Courier New"/>
              <a:ea typeface="Courier New"/>
              <a:cs typeface="Courier New"/>
              <a:sym typeface="Courier New"/>
            </a:endParaRPr>
          </a:p>
          <a:p>
            <a:pPr marL="0" marR="0" lvl="0" indent="0" algn="l" rtl="0">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   ELSE 0</a:t>
            </a:r>
            <a:endParaRPr sz="900">
              <a:latin typeface="Courier New"/>
              <a:ea typeface="Courier New"/>
              <a:cs typeface="Courier New"/>
              <a:sym typeface="Courier New"/>
            </a:endParaRPr>
          </a:p>
          <a:p>
            <a:pPr marL="0" marR="0" lvl="0" indent="0" algn="l" rtl="0">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   END AS is_canceled_30</a:t>
            </a:r>
            <a:endParaRPr sz="900">
              <a:latin typeface="Courier New"/>
              <a:ea typeface="Courier New"/>
              <a:cs typeface="Courier New"/>
              <a:sym typeface="Courier New"/>
            </a:endParaRPr>
          </a:p>
          <a:p>
            <a:pPr marL="0" marR="0" lvl="0" indent="0" algn="l" rtl="0">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FROM cross_join</a:t>
            </a:r>
            <a:endParaRPr sz="900">
              <a:latin typeface="Courier New"/>
              <a:ea typeface="Courier New"/>
              <a:cs typeface="Courier New"/>
              <a:sym typeface="Courier New"/>
            </a:endParaRPr>
          </a:p>
          <a:p>
            <a:pPr marL="0" marR="0" lvl="0" indent="0" algn="l" rtl="0">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a:t>
            </a:r>
            <a:endParaRPr sz="900">
              <a:latin typeface="Courier New"/>
              <a:ea typeface="Courier New"/>
              <a:cs typeface="Courier New"/>
              <a:sym typeface="Courier New"/>
            </a:endParaRPr>
          </a:p>
          <a:p>
            <a:pPr marL="0" marR="0" lvl="0" indent="0" algn="l" rtl="0">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SELECT *</a:t>
            </a:r>
            <a:endParaRPr sz="900">
              <a:latin typeface="Courier New"/>
              <a:ea typeface="Courier New"/>
              <a:cs typeface="Courier New"/>
              <a:sym typeface="Courier New"/>
            </a:endParaRPr>
          </a:p>
          <a:p>
            <a:pPr marL="0" marR="0" lvl="0" indent="0" algn="l" rtl="0">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FROM status</a:t>
            </a:r>
            <a:endParaRPr sz="900">
              <a:latin typeface="Courier New"/>
              <a:ea typeface="Courier New"/>
              <a:cs typeface="Courier New"/>
              <a:sym typeface="Courier New"/>
            </a:endParaRPr>
          </a:p>
          <a:p>
            <a:pPr marL="0" marR="0" lvl="0" indent="0" algn="l" rtl="0">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LIMIT 10;</a:t>
            </a:r>
            <a:endParaRPr sz="900">
              <a:latin typeface="Courier New"/>
              <a:ea typeface="Courier New"/>
              <a:cs typeface="Courier New"/>
              <a:sym typeface="Courier New"/>
            </a:endParaRPr>
          </a:p>
          <a:p>
            <a:pPr marL="0" marR="0" lvl="0" indent="0" algn="l" rtl="0">
              <a:lnSpc>
                <a:spcPct val="100000"/>
              </a:lnSpc>
              <a:spcBef>
                <a:spcPts val="0"/>
              </a:spcBef>
              <a:spcAft>
                <a:spcPts val="0"/>
              </a:spcAft>
              <a:buClr>
                <a:schemeClr val="dk1"/>
              </a:buClr>
              <a:buSzPts val="1100"/>
              <a:buFont typeface="Arial"/>
              <a:buNone/>
            </a:pPr>
            <a:endParaRPr sz="900">
              <a:latin typeface="Courier New"/>
              <a:ea typeface="Courier New"/>
              <a:cs typeface="Courier New"/>
              <a:sym typeface="Courier New"/>
            </a:endParaRPr>
          </a:p>
          <a:p>
            <a:pPr marL="0" marR="0" lvl="0" indent="0" algn="l" rtl="0">
              <a:lnSpc>
                <a:spcPct val="100000"/>
              </a:lnSpc>
              <a:spcBef>
                <a:spcPts val="0"/>
              </a:spcBef>
              <a:spcAft>
                <a:spcPts val="0"/>
              </a:spcAft>
              <a:buClr>
                <a:schemeClr val="dk1"/>
              </a:buClr>
              <a:buSzPts val="1100"/>
              <a:buFont typeface="Arial"/>
              <a:buNone/>
            </a:pPr>
            <a:endParaRPr sz="900">
              <a:latin typeface="Courier New"/>
              <a:ea typeface="Courier New"/>
              <a:cs typeface="Courier New"/>
              <a:sym typeface="Courier New"/>
            </a:endParaRPr>
          </a:p>
          <a:p>
            <a:pPr marL="0" marR="0" lvl="0" indent="0" algn="l" rtl="0">
              <a:lnSpc>
                <a:spcPct val="100000"/>
              </a:lnSpc>
              <a:spcBef>
                <a:spcPts val="0"/>
              </a:spcBef>
              <a:spcAft>
                <a:spcPts val="0"/>
              </a:spcAft>
              <a:buClr>
                <a:schemeClr val="dk1"/>
              </a:buClr>
              <a:buSzPts val="1100"/>
              <a:buFont typeface="Arial"/>
              <a:buNone/>
            </a:pPr>
            <a:endParaRPr sz="900">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rgbClr val="000000"/>
              </a:solidFill>
              <a:latin typeface="Courier New"/>
              <a:ea typeface="Courier New"/>
              <a:cs typeface="Courier New"/>
              <a:sym typeface="Courier New"/>
            </a:endParaRPr>
          </a:p>
        </p:txBody>
      </p:sp>
      <p:sp>
        <p:nvSpPr>
          <p:cNvPr id="376" name="Google Shape;376;p61"/>
          <p:cNvSpPr txBox="1"/>
          <p:nvPr/>
        </p:nvSpPr>
        <p:spPr>
          <a:xfrm>
            <a:off x="177975" y="1201325"/>
            <a:ext cx="4920900" cy="1833000"/>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200">
                <a:solidFill>
                  <a:schemeClr val="dk1"/>
                </a:solidFill>
                <a:latin typeface="Roboto"/>
                <a:ea typeface="Roboto"/>
                <a:cs typeface="Roboto"/>
                <a:sym typeface="Roboto"/>
              </a:rPr>
              <a:t>Add columns that indicate if the user in that segment canceled that month.</a:t>
            </a:r>
            <a:endParaRPr sz="1200">
              <a:latin typeface="Roboto"/>
              <a:ea typeface="Roboto"/>
              <a:cs typeface="Roboto"/>
              <a:sym typeface="Roboto"/>
            </a:endParaRPr>
          </a:p>
          <a:p>
            <a:pPr marL="0" marR="0" lvl="0" indent="0" algn="l" rtl="0">
              <a:lnSpc>
                <a:spcPct val="115000"/>
              </a:lnSpc>
              <a:spcBef>
                <a:spcPts val="0"/>
              </a:spcBef>
              <a:spcAft>
                <a:spcPts val="0"/>
              </a:spcAft>
              <a:buClr>
                <a:schemeClr val="dk1"/>
              </a:buClr>
              <a:buSzPts val="1100"/>
              <a:buFont typeface="Arial"/>
              <a:buNone/>
            </a:pPr>
            <a:endParaRPr sz="1200" b="0" i="0" u="none" strike="noStrike" cap="none">
              <a:solidFill>
                <a:srgbClr val="000000"/>
              </a:solidFill>
              <a:latin typeface="Roboto"/>
              <a:ea typeface="Roboto"/>
              <a:cs typeface="Roboto"/>
              <a:sym typeface="Roboto"/>
            </a:endParaRPr>
          </a:p>
        </p:txBody>
      </p:sp>
      <p:graphicFrame>
        <p:nvGraphicFramePr>
          <p:cNvPr id="377" name="Google Shape;377;p61"/>
          <p:cNvGraphicFramePr/>
          <p:nvPr/>
        </p:nvGraphicFramePr>
        <p:xfrm>
          <a:off x="177975" y="3189000"/>
          <a:ext cx="4311275" cy="1600971"/>
        </p:xfrm>
        <a:graphic>
          <a:graphicData uri="http://schemas.openxmlformats.org/drawingml/2006/table">
            <a:tbl>
              <a:tblPr>
                <a:noFill/>
                <a:tableStyleId>{60BDF8D7-AFA9-412E-A79F-3B8E0348F5FA}</a:tableStyleId>
              </a:tblPr>
              <a:tblGrid>
                <a:gridCol w="322075">
                  <a:extLst>
                    <a:ext uri="{9D8B030D-6E8A-4147-A177-3AD203B41FA5}">
                      <a16:colId xmlns:a16="http://schemas.microsoft.com/office/drawing/2014/main" val="20000"/>
                    </a:ext>
                  </a:extLst>
                </a:gridCol>
                <a:gridCol w="1006475">
                  <a:extLst>
                    <a:ext uri="{9D8B030D-6E8A-4147-A177-3AD203B41FA5}">
                      <a16:colId xmlns:a16="http://schemas.microsoft.com/office/drawing/2014/main" val="20001"/>
                    </a:ext>
                  </a:extLst>
                </a:gridCol>
                <a:gridCol w="749725">
                  <a:extLst>
                    <a:ext uri="{9D8B030D-6E8A-4147-A177-3AD203B41FA5}">
                      <a16:colId xmlns:a16="http://schemas.microsoft.com/office/drawing/2014/main" val="20002"/>
                    </a:ext>
                  </a:extLst>
                </a:gridCol>
                <a:gridCol w="665550">
                  <a:extLst>
                    <a:ext uri="{9D8B030D-6E8A-4147-A177-3AD203B41FA5}">
                      <a16:colId xmlns:a16="http://schemas.microsoft.com/office/drawing/2014/main" val="20003"/>
                    </a:ext>
                  </a:extLst>
                </a:gridCol>
                <a:gridCol w="824550">
                  <a:extLst>
                    <a:ext uri="{9D8B030D-6E8A-4147-A177-3AD203B41FA5}">
                      <a16:colId xmlns:a16="http://schemas.microsoft.com/office/drawing/2014/main" val="20004"/>
                    </a:ext>
                  </a:extLst>
                </a:gridCol>
                <a:gridCol w="742900">
                  <a:extLst>
                    <a:ext uri="{9D8B030D-6E8A-4147-A177-3AD203B41FA5}">
                      <a16:colId xmlns:a16="http://schemas.microsoft.com/office/drawing/2014/main" val="20005"/>
                    </a:ext>
                  </a:extLst>
                </a:gridCol>
              </a:tblGrid>
              <a:tr h="416800">
                <a:tc>
                  <a:txBody>
                    <a:bodyPr/>
                    <a:lstStyle/>
                    <a:p>
                      <a:pPr marL="0" lvl="0" indent="0" algn="ctr" rtl="0">
                        <a:lnSpc>
                          <a:spcPct val="115000"/>
                        </a:lnSpc>
                        <a:spcBef>
                          <a:spcPts val="0"/>
                        </a:spcBef>
                        <a:spcAft>
                          <a:spcPts val="0"/>
                        </a:spcAft>
                        <a:buNone/>
                      </a:pPr>
                      <a:r>
                        <a:rPr lang="en" sz="1050" b="1">
                          <a:solidFill>
                            <a:srgbClr val="292929"/>
                          </a:solidFill>
                          <a:highlight>
                            <a:srgbClr val="E9EAEA"/>
                          </a:highlight>
                          <a:latin typeface="Roboto"/>
                          <a:ea typeface="Roboto"/>
                          <a:cs typeface="Roboto"/>
                          <a:sym typeface="Roboto"/>
                        </a:rPr>
                        <a:t>id</a:t>
                      </a:r>
                      <a:endParaRPr sz="1050" b="1">
                        <a:solidFill>
                          <a:srgbClr val="292929"/>
                        </a:solidFill>
                        <a:highlight>
                          <a:srgbClr val="E9EAEA"/>
                        </a:highlight>
                        <a:latin typeface="Roboto"/>
                        <a:ea typeface="Roboto"/>
                        <a:cs typeface="Roboto"/>
                        <a:sym typeface="Roboto"/>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0E0E0"/>
                    </a:solidFill>
                  </a:tcPr>
                </a:tc>
                <a:tc>
                  <a:txBody>
                    <a:bodyPr/>
                    <a:lstStyle/>
                    <a:p>
                      <a:pPr marL="0" lvl="0" indent="0" algn="ctr" rtl="0">
                        <a:lnSpc>
                          <a:spcPct val="115000"/>
                        </a:lnSpc>
                        <a:spcBef>
                          <a:spcPts val="0"/>
                        </a:spcBef>
                        <a:spcAft>
                          <a:spcPts val="0"/>
                        </a:spcAft>
                        <a:buNone/>
                      </a:pPr>
                      <a:r>
                        <a:rPr lang="en" sz="1050" b="1">
                          <a:solidFill>
                            <a:srgbClr val="292929"/>
                          </a:solidFill>
                          <a:highlight>
                            <a:srgbClr val="E9EAEA"/>
                          </a:highlight>
                          <a:latin typeface="Roboto"/>
                          <a:ea typeface="Roboto"/>
                          <a:cs typeface="Roboto"/>
                          <a:sym typeface="Roboto"/>
                        </a:rPr>
                        <a:t>month</a:t>
                      </a:r>
                      <a:endParaRPr sz="1050" b="1">
                        <a:solidFill>
                          <a:srgbClr val="292929"/>
                        </a:solidFill>
                        <a:highlight>
                          <a:srgbClr val="E9EAEA"/>
                        </a:highlight>
                        <a:latin typeface="Roboto"/>
                        <a:ea typeface="Roboto"/>
                        <a:cs typeface="Roboto"/>
                        <a:sym typeface="Roboto"/>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0E0E0"/>
                    </a:solidFill>
                  </a:tcPr>
                </a:tc>
                <a:tc>
                  <a:txBody>
                    <a:bodyPr/>
                    <a:lstStyle/>
                    <a:p>
                      <a:pPr marL="0" lvl="0" indent="0" algn="ctr" rtl="0">
                        <a:lnSpc>
                          <a:spcPct val="115000"/>
                        </a:lnSpc>
                        <a:spcBef>
                          <a:spcPts val="0"/>
                        </a:spcBef>
                        <a:spcAft>
                          <a:spcPts val="0"/>
                        </a:spcAft>
                        <a:buNone/>
                      </a:pPr>
                      <a:r>
                        <a:rPr lang="en" sz="1050" b="1">
                          <a:solidFill>
                            <a:srgbClr val="292929"/>
                          </a:solidFill>
                          <a:highlight>
                            <a:srgbClr val="E9EAEA"/>
                          </a:highlight>
                          <a:latin typeface="Roboto"/>
                          <a:ea typeface="Roboto"/>
                          <a:cs typeface="Roboto"/>
                          <a:sym typeface="Roboto"/>
                        </a:rPr>
                        <a:t>is_active_87</a:t>
                      </a:r>
                      <a:endParaRPr sz="1050" b="1">
                        <a:solidFill>
                          <a:srgbClr val="292929"/>
                        </a:solidFill>
                        <a:highlight>
                          <a:srgbClr val="E9EAEA"/>
                        </a:highlight>
                        <a:latin typeface="Roboto"/>
                        <a:ea typeface="Roboto"/>
                        <a:cs typeface="Roboto"/>
                        <a:sym typeface="Roboto"/>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0E0E0"/>
                    </a:solidFill>
                  </a:tcPr>
                </a:tc>
                <a:tc>
                  <a:txBody>
                    <a:bodyPr/>
                    <a:lstStyle/>
                    <a:p>
                      <a:pPr marL="0" lvl="0" indent="0" algn="ctr" rtl="0">
                        <a:lnSpc>
                          <a:spcPct val="115000"/>
                        </a:lnSpc>
                        <a:spcBef>
                          <a:spcPts val="0"/>
                        </a:spcBef>
                        <a:spcAft>
                          <a:spcPts val="0"/>
                        </a:spcAft>
                        <a:buNone/>
                      </a:pPr>
                      <a:r>
                        <a:rPr lang="en" sz="1050" b="1">
                          <a:solidFill>
                            <a:srgbClr val="292929"/>
                          </a:solidFill>
                          <a:highlight>
                            <a:srgbClr val="E9EAEA"/>
                          </a:highlight>
                          <a:latin typeface="Roboto"/>
                          <a:ea typeface="Roboto"/>
                          <a:cs typeface="Roboto"/>
                          <a:sym typeface="Roboto"/>
                        </a:rPr>
                        <a:t>is_active_30</a:t>
                      </a:r>
                      <a:endParaRPr sz="1050" b="1">
                        <a:solidFill>
                          <a:srgbClr val="292929"/>
                        </a:solidFill>
                        <a:highlight>
                          <a:srgbClr val="E9EAEA"/>
                        </a:highlight>
                        <a:latin typeface="Roboto"/>
                        <a:ea typeface="Roboto"/>
                        <a:cs typeface="Roboto"/>
                        <a:sym typeface="Roboto"/>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0E0E0"/>
                    </a:solidFill>
                  </a:tcPr>
                </a:tc>
                <a:tc>
                  <a:txBody>
                    <a:bodyPr/>
                    <a:lstStyle/>
                    <a:p>
                      <a:pPr marL="0" lvl="0" indent="0" algn="ctr" rtl="0">
                        <a:lnSpc>
                          <a:spcPct val="115000"/>
                        </a:lnSpc>
                        <a:spcBef>
                          <a:spcPts val="0"/>
                        </a:spcBef>
                        <a:spcAft>
                          <a:spcPts val="0"/>
                        </a:spcAft>
                        <a:buNone/>
                      </a:pPr>
                      <a:r>
                        <a:rPr lang="en" sz="1050" b="1">
                          <a:solidFill>
                            <a:srgbClr val="292929"/>
                          </a:solidFill>
                          <a:highlight>
                            <a:srgbClr val="E9EAEA"/>
                          </a:highlight>
                          <a:latin typeface="Roboto"/>
                          <a:ea typeface="Roboto"/>
                          <a:cs typeface="Roboto"/>
                          <a:sym typeface="Roboto"/>
                        </a:rPr>
                        <a:t>is_canceled_87</a:t>
                      </a:r>
                      <a:endParaRPr sz="1050" b="1">
                        <a:solidFill>
                          <a:srgbClr val="292929"/>
                        </a:solidFill>
                        <a:highlight>
                          <a:srgbClr val="E9EAEA"/>
                        </a:highlight>
                        <a:latin typeface="Roboto"/>
                        <a:ea typeface="Roboto"/>
                        <a:cs typeface="Roboto"/>
                        <a:sym typeface="Roboto"/>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0E0E0"/>
                    </a:solidFill>
                  </a:tcPr>
                </a:tc>
                <a:tc>
                  <a:txBody>
                    <a:bodyPr/>
                    <a:lstStyle/>
                    <a:p>
                      <a:pPr marL="0" lvl="0" indent="0" algn="ctr" rtl="0">
                        <a:lnSpc>
                          <a:spcPct val="115000"/>
                        </a:lnSpc>
                        <a:spcBef>
                          <a:spcPts val="0"/>
                        </a:spcBef>
                        <a:spcAft>
                          <a:spcPts val="0"/>
                        </a:spcAft>
                        <a:buNone/>
                      </a:pPr>
                      <a:r>
                        <a:rPr lang="en" sz="1050" b="1">
                          <a:solidFill>
                            <a:srgbClr val="292929"/>
                          </a:solidFill>
                          <a:highlight>
                            <a:srgbClr val="E9EAEA"/>
                          </a:highlight>
                          <a:latin typeface="Roboto"/>
                          <a:ea typeface="Roboto"/>
                          <a:cs typeface="Roboto"/>
                          <a:sym typeface="Roboto"/>
                        </a:rPr>
                        <a:t>is_canceled_30</a:t>
                      </a:r>
                      <a:endParaRPr sz="1050" b="1">
                        <a:solidFill>
                          <a:srgbClr val="292929"/>
                        </a:solidFill>
                        <a:highlight>
                          <a:srgbClr val="E9EAEA"/>
                        </a:highlight>
                        <a:latin typeface="Roboto"/>
                        <a:ea typeface="Roboto"/>
                        <a:cs typeface="Roboto"/>
                        <a:sym typeface="Roboto"/>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0E0E0"/>
                    </a:solidFill>
                  </a:tcPr>
                </a:tc>
                <a:extLst>
                  <a:ext uri="{0D108BD9-81ED-4DB2-BD59-A6C34878D82A}">
                    <a16:rowId xmlns:a16="http://schemas.microsoft.com/office/drawing/2014/main" val="10000"/>
                  </a:ext>
                </a:extLst>
              </a:tr>
              <a:tr h="335475">
                <a:tc>
                  <a:txBody>
                    <a:bodyPr/>
                    <a:lstStyle/>
                    <a:p>
                      <a:pPr marL="0" lvl="0" indent="0" algn="ctr" rtl="0">
                        <a:lnSpc>
                          <a:spcPct val="115000"/>
                        </a:lnSpc>
                        <a:spcBef>
                          <a:spcPts val="0"/>
                        </a:spcBef>
                        <a:spcAft>
                          <a:spcPts val="0"/>
                        </a:spcAft>
                        <a:buNone/>
                      </a:pPr>
                      <a:r>
                        <a:rPr lang="en" sz="1050">
                          <a:solidFill>
                            <a:srgbClr val="525252"/>
                          </a:solidFill>
                          <a:highlight>
                            <a:srgbClr val="E9EAEA"/>
                          </a:highlight>
                          <a:latin typeface="Roboto"/>
                          <a:ea typeface="Roboto"/>
                          <a:cs typeface="Roboto"/>
                          <a:sym typeface="Roboto"/>
                        </a:rPr>
                        <a:t>1</a:t>
                      </a:r>
                      <a:endParaRPr sz="1050">
                        <a:solidFill>
                          <a:srgbClr val="525252"/>
                        </a:solidFill>
                        <a:highlight>
                          <a:srgbClr val="E9EAEA"/>
                        </a:highlight>
                        <a:latin typeface="Roboto"/>
                        <a:ea typeface="Roboto"/>
                        <a:cs typeface="Roboto"/>
                        <a:sym typeface="Roboto"/>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BEBEB"/>
                    </a:solidFill>
                  </a:tcPr>
                </a:tc>
                <a:tc>
                  <a:txBody>
                    <a:bodyPr/>
                    <a:lstStyle/>
                    <a:p>
                      <a:pPr marL="0" lvl="0" indent="0" algn="ctr" rtl="0">
                        <a:lnSpc>
                          <a:spcPct val="115000"/>
                        </a:lnSpc>
                        <a:spcBef>
                          <a:spcPts val="0"/>
                        </a:spcBef>
                        <a:spcAft>
                          <a:spcPts val="0"/>
                        </a:spcAft>
                        <a:buNone/>
                      </a:pPr>
                      <a:r>
                        <a:rPr lang="en" sz="1050">
                          <a:solidFill>
                            <a:srgbClr val="525252"/>
                          </a:solidFill>
                          <a:highlight>
                            <a:srgbClr val="E9EAEA"/>
                          </a:highlight>
                          <a:latin typeface="Roboto"/>
                          <a:ea typeface="Roboto"/>
                          <a:cs typeface="Roboto"/>
                          <a:sym typeface="Roboto"/>
                        </a:rPr>
                        <a:t>2017-01-01</a:t>
                      </a:r>
                      <a:endParaRPr sz="1050">
                        <a:solidFill>
                          <a:srgbClr val="525252"/>
                        </a:solidFill>
                        <a:highlight>
                          <a:srgbClr val="E9EAEA"/>
                        </a:highlight>
                        <a:latin typeface="Roboto"/>
                        <a:ea typeface="Roboto"/>
                        <a:cs typeface="Roboto"/>
                        <a:sym typeface="Roboto"/>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BEBEB"/>
                    </a:solidFill>
                  </a:tcPr>
                </a:tc>
                <a:tc>
                  <a:txBody>
                    <a:bodyPr/>
                    <a:lstStyle/>
                    <a:p>
                      <a:pPr marL="0" lvl="0" indent="0" algn="ctr" rtl="0">
                        <a:lnSpc>
                          <a:spcPct val="115000"/>
                        </a:lnSpc>
                        <a:spcBef>
                          <a:spcPts val="0"/>
                        </a:spcBef>
                        <a:spcAft>
                          <a:spcPts val="0"/>
                        </a:spcAft>
                        <a:buNone/>
                      </a:pPr>
                      <a:r>
                        <a:rPr lang="en" sz="1050">
                          <a:solidFill>
                            <a:srgbClr val="525252"/>
                          </a:solidFill>
                          <a:highlight>
                            <a:srgbClr val="E9EAEA"/>
                          </a:highlight>
                          <a:latin typeface="Roboto"/>
                          <a:ea typeface="Roboto"/>
                          <a:cs typeface="Roboto"/>
                          <a:sym typeface="Roboto"/>
                        </a:rPr>
                        <a:t>1</a:t>
                      </a:r>
                      <a:endParaRPr sz="1050">
                        <a:solidFill>
                          <a:srgbClr val="525252"/>
                        </a:solidFill>
                        <a:highlight>
                          <a:srgbClr val="E9EAEA"/>
                        </a:highlight>
                        <a:latin typeface="Roboto"/>
                        <a:ea typeface="Roboto"/>
                        <a:cs typeface="Roboto"/>
                        <a:sym typeface="Roboto"/>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BEBEB"/>
                    </a:solidFill>
                  </a:tcPr>
                </a:tc>
                <a:tc>
                  <a:txBody>
                    <a:bodyPr/>
                    <a:lstStyle/>
                    <a:p>
                      <a:pPr marL="0" lvl="0" indent="0" algn="ctr" rtl="0">
                        <a:lnSpc>
                          <a:spcPct val="115000"/>
                        </a:lnSpc>
                        <a:spcBef>
                          <a:spcPts val="0"/>
                        </a:spcBef>
                        <a:spcAft>
                          <a:spcPts val="0"/>
                        </a:spcAft>
                        <a:buNone/>
                      </a:pPr>
                      <a:r>
                        <a:rPr lang="en" sz="1050">
                          <a:solidFill>
                            <a:srgbClr val="525252"/>
                          </a:solidFill>
                          <a:highlight>
                            <a:srgbClr val="E9EAEA"/>
                          </a:highlight>
                          <a:latin typeface="Roboto"/>
                          <a:ea typeface="Roboto"/>
                          <a:cs typeface="Roboto"/>
                          <a:sym typeface="Roboto"/>
                        </a:rPr>
                        <a:t>0</a:t>
                      </a:r>
                      <a:endParaRPr sz="1050">
                        <a:solidFill>
                          <a:srgbClr val="525252"/>
                        </a:solidFill>
                        <a:highlight>
                          <a:srgbClr val="E9EAEA"/>
                        </a:highlight>
                        <a:latin typeface="Roboto"/>
                        <a:ea typeface="Roboto"/>
                        <a:cs typeface="Roboto"/>
                        <a:sym typeface="Roboto"/>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BEBEB"/>
                    </a:solidFill>
                  </a:tcPr>
                </a:tc>
                <a:tc>
                  <a:txBody>
                    <a:bodyPr/>
                    <a:lstStyle/>
                    <a:p>
                      <a:pPr marL="0" lvl="0" indent="0" algn="ctr" rtl="0">
                        <a:lnSpc>
                          <a:spcPct val="115000"/>
                        </a:lnSpc>
                        <a:spcBef>
                          <a:spcPts val="0"/>
                        </a:spcBef>
                        <a:spcAft>
                          <a:spcPts val="0"/>
                        </a:spcAft>
                        <a:buNone/>
                      </a:pPr>
                      <a:r>
                        <a:rPr lang="en" sz="1050">
                          <a:solidFill>
                            <a:srgbClr val="525252"/>
                          </a:solidFill>
                          <a:highlight>
                            <a:srgbClr val="E9EAEA"/>
                          </a:highlight>
                          <a:latin typeface="Roboto"/>
                          <a:ea typeface="Roboto"/>
                          <a:cs typeface="Roboto"/>
                          <a:sym typeface="Roboto"/>
                        </a:rPr>
                        <a:t>0</a:t>
                      </a:r>
                      <a:endParaRPr sz="1050">
                        <a:solidFill>
                          <a:srgbClr val="525252"/>
                        </a:solidFill>
                        <a:highlight>
                          <a:srgbClr val="E9EAEA"/>
                        </a:highlight>
                        <a:latin typeface="Roboto"/>
                        <a:ea typeface="Roboto"/>
                        <a:cs typeface="Roboto"/>
                        <a:sym typeface="Roboto"/>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BEBEB"/>
                    </a:solidFill>
                  </a:tcPr>
                </a:tc>
                <a:tc>
                  <a:txBody>
                    <a:bodyPr/>
                    <a:lstStyle/>
                    <a:p>
                      <a:pPr marL="0" lvl="0" indent="0" algn="ctr" rtl="0">
                        <a:lnSpc>
                          <a:spcPct val="115000"/>
                        </a:lnSpc>
                        <a:spcBef>
                          <a:spcPts val="0"/>
                        </a:spcBef>
                        <a:spcAft>
                          <a:spcPts val="0"/>
                        </a:spcAft>
                        <a:buNone/>
                      </a:pPr>
                      <a:r>
                        <a:rPr lang="en" sz="1050">
                          <a:solidFill>
                            <a:srgbClr val="525252"/>
                          </a:solidFill>
                          <a:highlight>
                            <a:srgbClr val="E9EAEA"/>
                          </a:highlight>
                          <a:latin typeface="Roboto"/>
                          <a:ea typeface="Roboto"/>
                          <a:cs typeface="Roboto"/>
                          <a:sym typeface="Roboto"/>
                        </a:rPr>
                        <a:t>0</a:t>
                      </a:r>
                      <a:endParaRPr sz="1050">
                        <a:solidFill>
                          <a:srgbClr val="525252"/>
                        </a:solidFill>
                        <a:highlight>
                          <a:srgbClr val="E9EAEA"/>
                        </a:highlight>
                        <a:latin typeface="Roboto"/>
                        <a:ea typeface="Roboto"/>
                        <a:cs typeface="Roboto"/>
                        <a:sym typeface="Roboto"/>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BEBEB"/>
                    </a:solidFill>
                  </a:tcPr>
                </a:tc>
                <a:extLst>
                  <a:ext uri="{0D108BD9-81ED-4DB2-BD59-A6C34878D82A}">
                    <a16:rowId xmlns:a16="http://schemas.microsoft.com/office/drawing/2014/main" val="10001"/>
                  </a:ext>
                </a:extLst>
              </a:tr>
              <a:tr h="335475">
                <a:tc>
                  <a:txBody>
                    <a:bodyPr/>
                    <a:lstStyle/>
                    <a:p>
                      <a:pPr marL="0" lvl="0" indent="0" algn="ctr" rtl="0">
                        <a:lnSpc>
                          <a:spcPct val="115000"/>
                        </a:lnSpc>
                        <a:spcBef>
                          <a:spcPts val="0"/>
                        </a:spcBef>
                        <a:spcAft>
                          <a:spcPts val="0"/>
                        </a:spcAft>
                        <a:buNone/>
                      </a:pPr>
                      <a:r>
                        <a:rPr lang="en" sz="1050">
                          <a:solidFill>
                            <a:srgbClr val="525252"/>
                          </a:solidFill>
                          <a:highlight>
                            <a:srgbClr val="E9EAEA"/>
                          </a:highlight>
                          <a:latin typeface="Roboto"/>
                          <a:ea typeface="Roboto"/>
                          <a:cs typeface="Roboto"/>
                          <a:sym typeface="Roboto"/>
                        </a:rPr>
                        <a:t>1</a:t>
                      </a:r>
                      <a:endParaRPr sz="1050">
                        <a:solidFill>
                          <a:srgbClr val="525252"/>
                        </a:solidFill>
                        <a:highlight>
                          <a:srgbClr val="E9EAEA"/>
                        </a:highlight>
                        <a:latin typeface="Roboto"/>
                        <a:ea typeface="Roboto"/>
                        <a:cs typeface="Roboto"/>
                        <a:sym typeface="Roboto"/>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BEBEB"/>
                    </a:solidFill>
                  </a:tcPr>
                </a:tc>
                <a:tc>
                  <a:txBody>
                    <a:bodyPr/>
                    <a:lstStyle/>
                    <a:p>
                      <a:pPr marL="0" lvl="0" indent="0" algn="ctr" rtl="0">
                        <a:lnSpc>
                          <a:spcPct val="115000"/>
                        </a:lnSpc>
                        <a:spcBef>
                          <a:spcPts val="0"/>
                        </a:spcBef>
                        <a:spcAft>
                          <a:spcPts val="0"/>
                        </a:spcAft>
                        <a:buNone/>
                      </a:pPr>
                      <a:r>
                        <a:rPr lang="en" sz="1050">
                          <a:solidFill>
                            <a:srgbClr val="525252"/>
                          </a:solidFill>
                          <a:highlight>
                            <a:srgbClr val="E9EAEA"/>
                          </a:highlight>
                          <a:latin typeface="Roboto"/>
                          <a:ea typeface="Roboto"/>
                          <a:cs typeface="Roboto"/>
                          <a:sym typeface="Roboto"/>
                        </a:rPr>
                        <a:t>2017-02-01</a:t>
                      </a:r>
                      <a:endParaRPr sz="1050">
                        <a:solidFill>
                          <a:srgbClr val="525252"/>
                        </a:solidFill>
                        <a:highlight>
                          <a:srgbClr val="E9EAEA"/>
                        </a:highlight>
                        <a:latin typeface="Roboto"/>
                        <a:ea typeface="Roboto"/>
                        <a:cs typeface="Roboto"/>
                        <a:sym typeface="Roboto"/>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BEBEB"/>
                    </a:solidFill>
                  </a:tcPr>
                </a:tc>
                <a:tc>
                  <a:txBody>
                    <a:bodyPr/>
                    <a:lstStyle/>
                    <a:p>
                      <a:pPr marL="0" lvl="0" indent="0" algn="ctr" rtl="0">
                        <a:lnSpc>
                          <a:spcPct val="115000"/>
                        </a:lnSpc>
                        <a:spcBef>
                          <a:spcPts val="0"/>
                        </a:spcBef>
                        <a:spcAft>
                          <a:spcPts val="0"/>
                        </a:spcAft>
                        <a:buNone/>
                      </a:pPr>
                      <a:r>
                        <a:rPr lang="en" sz="1050">
                          <a:solidFill>
                            <a:srgbClr val="525252"/>
                          </a:solidFill>
                          <a:highlight>
                            <a:srgbClr val="E9EAEA"/>
                          </a:highlight>
                          <a:latin typeface="Roboto"/>
                          <a:ea typeface="Roboto"/>
                          <a:cs typeface="Roboto"/>
                          <a:sym typeface="Roboto"/>
                        </a:rPr>
                        <a:t>0</a:t>
                      </a:r>
                      <a:endParaRPr sz="1050">
                        <a:solidFill>
                          <a:srgbClr val="525252"/>
                        </a:solidFill>
                        <a:highlight>
                          <a:srgbClr val="E9EAEA"/>
                        </a:highlight>
                        <a:latin typeface="Roboto"/>
                        <a:ea typeface="Roboto"/>
                        <a:cs typeface="Roboto"/>
                        <a:sym typeface="Roboto"/>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BEBEB"/>
                    </a:solidFill>
                  </a:tcPr>
                </a:tc>
                <a:tc>
                  <a:txBody>
                    <a:bodyPr/>
                    <a:lstStyle/>
                    <a:p>
                      <a:pPr marL="0" lvl="0" indent="0" algn="ctr" rtl="0">
                        <a:lnSpc>
                          <a:spcPct val="115000"/>
                        </a:lnSpc>
                        <a:spcBef>
                          <a:spcPts val="0"/>
                        </a:spcBef>
                        <a:spcAft>
                          <a:spcPts val="0"/>
                        </a:spcAft>
                        <a:buNone/>
                      </a:pPr>
                      <a:r>
                        <a:rPr lang="en" sz="1050">
                          <a:solidFill>
                            <a:srgbClr val="525252"/>
                          </a:solidFill>
                          <a:highlight>
                            <a:srgbClr val="E9EAEA"/>
                          </a:highlight>
                          <a:latin typeface="Roboto"/>
                          <a:ea typeface="Roboto"/>
                          <a:cs typeface="Roboto"/>
                          <a:sym typeface="Roboto"/>
                        </a:rPr>
                        <a:t>0</a:t>
                      </a:r>
                      <a:endParaRPr sz="1050">
                        <a:solidFill>
                          <a:srgbClr val="525252"/>
                        </a:solidFill>
                        <a:highlight>
                          <a:srgbClr val="E9EAEA"/>
                        </a:highlight>
                        <a:latin typeface="Roboto"/>
                        <a:ea typeface="Roboto"/>
                        <a:cs typeface="Roboto"/>
                        <a:sym typeface="Roboto"/>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BEBEB"/>
                    </a:solidFill>
                  </a:tcPr>
                </a:tc>
                <a:tc>
                  <a:txBody>
                    <a:bodyPr/>
                    <a:lstStyle/>
                    <a:p>
                      <a:pPr marL="0" lvl="0" indent="0" algn="ctr" rtl="0">
                        <a:lnSpc>
                          <a:spcPct val="115000"/>
                        </a:lnSpc>
                        <a:spcBef>
                          <a:spcPts val="0"/>
                        </a:spcBef>
                        <a:spcAft>
                          <a:spcPts val="0"/>
                        </a:spcAft>
                        <a:buNone/>
                      </a:pPr>
                      <a:r>
                        <a:rPr lang="en" sz="1050">
                          <a:solidFill>
                            <a:srgbClr val="525252"/>
                          </a:solidFill>
                          <a:highlight>
                            <a:srgbClr val="E9EAEA"/>
                          </a:highlight>
                          <a:latin typeface="Roboto"/>
                          <a:ea typeface="Roboto"/>
                          <a:cs typeface="Roboto"/>
                          <a:sym typeface="Roboto"/>
                        </a:rPr>
                        <a:t>1</a:t>
                      </a:r>
                      <a:endParaRPr sz="1050">
                        <a:solidFill>
                          <a:srgbClr val="525252"/>
                        </a:solidFill>
                        <a:highlight>
                          <a:srgbClr val="E9EAEA"/>
                        </a:highlight>
                        <a:latin typeface="Roboto"/>
                        <a:ea typeface="Roboto"/>
                        <a:cs typeface="Roboto"/>
                        <a:sym typeface="Roboto"/>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BEBEB"/>
                    </a:solidFill>
                  </a:tcPr>
                </a:tc>
                <a:tc>
                  <a:txBody>
                    <a:bodyPr/>
                    <a:lstStyle/>
                    <a:p>
                      <a:pPr marL="0" lvl="0" indent="0" algn="ctr" rtl="0">
                        <a:lnSpc>
                          <a:spcPct val="115000"/>
                        </a:lnSpc>
                        <a:spcBef>
                          <a:spcPts val="0"/>
                        </a:spcBef>
                        <a:spcAft>
                          <a:spcPts val="0"/>
                        </a:spcAft>
                        <a:buNone/>
                      </a:pPr>
                      <a:r>
                        <a:rPr lang="en" sz="1050">
                          <a:solidFill>
                            <a:srgbClr val="525252"/>
                          </a:solidFill>
                          <a:highlight>
                            <a:srgbClr val="E9EAEA"/>
                          </a:highlight>
                          <a:latin typeface="Roboto"/>
                          <a:ea typeface="Roboto"/>
                          <a:cs typeface="Roboto"/>
                          <a:sym typeface="Roboto"/>
                        </a:rPr>
                        <a:t>0</a:t>
                      </a:r>
                      <a:endParaRPr sz="1050">
                        <a:solidFill>
                          <a:srgbClr val="525252"/>
                        </a:solidFill>
                        <a:highlight>
                          <a:srgbClr val="E9EAEA"/>
                        </a:highlight>
                        <a:latin typeface="Roboto"/>
                        <a:ea typeface="Roboto"/>
                        <a:cs typeface="Roboto"/>
                        <a:sym typeface="Roboto"/>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BEBEB"/>
                    </a:solidFill>
                  </a:tcPr>
                </a:tc>
                <a:extLst>
                  <a:ext uri="{0D108BD9-81ED-4DB2-BD59-A6C34878D82A}">
                    <a16:rowId xmlns:a16="http://schemas.microsoft.com/office/drawing/2014/main" val="10002"/>
                  </a:ext>
                </a:extLst>
              </a:tr>
              <a:tr h="335475">
                <a:tc>
                  <a:txBody>
                    <a:bodyPr/>
                    <a:lstStyle/>
                    <a:p>
                      <a:pPr marL="0" lvl="0" indent="0" algn="ctr" rtl="0">
                        <a:lnSpc>
                          <a:spcPct val="115000"/>
                        </a:lnSpc>
                        <a:spcBef>
                          <a:spcPts val="0"/>
                        </a:spcBef>
                        <a:spcAft>
                          <a:spcPts val="0"/>
                        </a:spcAft>
                        <a:buNone/>
                      </a:pPr>
                      <a:r>
                        <a:rPr lang="en" sz="1050">
                          <a:solidFill>
                            <a:srgbClr val="525252"/>
                          </a:solidFill>
                          <a:highlight>
                            <a:srgbClr val="E9EAEA"/>
                          </a:highlight>
                          <a:latin typeface="Roboto"/>
                          <a:ea typeface="Roboto"/>
                          <a:cs typeface="Roboto"/>
                          <a:sym typeface="Roboto"/>
                        </a:rPr>
                        <a:t>1</a:t>
                      </a:r>
                      <a:endParaRPr sz="1050">
                        <a:solidFill>
                          <a:srgbClr val="525252"/>
                        </a:solidFill>
                        <a:highlight>
                          <a:srgbClr val="E9EAEA"/>
                        </a:highlight>
                        <a:latin typeface="Roboto"/>
                        <a:ea typeface="Roboto"/>
                        <a:cs typeface="Roboto"/>
                        <a:sym typeface="Roboto"/>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BEBEB"/>
                    </a:solidFill>
                  </a:tcPr>
                </a:tc>
                <a:tc>
                  <a:txBody>
                    <a:bodyPr/>
                    <a:lstStyle/>
                    <a:p>
                      <a:pPr marL="0" lvl="0" indent="0" algn="ctr" rtl="0">
                        <a:lnSpc>
                          <a:spcPct val="115000"/>
                        </a:lnSpc>
                        <a:spcBef>
                          <a:spcPts val="0"/>
                        </a:spcBef>
                        <a:spcAft>
                          <a:spcPts val="0"/>
                        </a:spcAft>
                        <a:buNone/>
                      </a:pPr>
                      <a:r>
                        <a:rPr lang="en" sz="1050">
                          <a:solidFill>
                            <a:srgbClr val="525252"/>
                          </a:solidFill>
                          <a:highlight>
                            <a:srgbClr val="E9EAEA"/>
                          </a:highlight>
                          <a:latin typeface="Roboto"/>
                          <a:ea typeface="Roboto"/>
                          <a:cs typeface="Roboto"/>
                          <a:sym typeface="Roboto"/>
                        </a:rPr>
                        <a:t>2017-03-01</a:t>
                      </a:r>
                      <a:endParaRPr sz="1050">
                        <a:solidFill>
                          <a:srgbClr val="525252"/>
                        </a:solidFill>
                        <a:highlight>
                          <a:srgbClr val="E9EAEA"/>
                        </a:highlight>
                        <a:latin typeface="Roboto"/>
                        <a:ea typeface="Roboto"/>
                        <a:cs typeface="Roboto"/>
                        <a:sym typeface="Roboto"/>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BEBEB"/>
                    </a:solidFill>
                  </a:tcPr>
                </a:tc>
                <a:tc>
                  <a:txBody>
                    <a:bodyPr/>
                    <a:lstStyle/>
                    <a:p>
                      <a:pPr marL="0" lvl="0" indent="0" algn="ctr" rtl="0">
                        <a:lnSpc>
                          <a:spcPct val="115000"/>
                        </a:lnSpc>
                        <a:spcBef>
                          <a:spcPts val="0"/>
                        </a:spcBef>
                        <a:spcAft>
                          <a:spcPts val="0"/>
                        </a:spcAft>
                        <a:buNone/>
                      </a:pPr>
                      <a:r>
                        <a:rPr lang="en" sz="1050">
                          <a:solidFill>
                            <a:srgbClr val="525252"/>
                          </a:solidFill>
                          <a:highlight>
                            <a:srgbClr val="E9EAEA"/>
                          </a:highlight>
                          <a:latin typeface="Roboto"/>
                          <a:ea typeface="Roboto"/>
                          <a:cs typeface="Roboto"/>
                          <a:sym typeface="Roboto"/>
                        </a:rPr>
                        <a:t>0</a:t>
                      </a:r>
                      <a:endParaRPr sz="1050">
                        <a:solidFill>
                          <a:srgbClr val="525252"/>
                        </a:solidFill>
                        <a:highlight>
                          <a:srgbClr val="E9EAEA"/>
                        </a:highlight>
                        <a:latin typeface="Roboto"/>
                        <a:ea typeface="Roboto"/>
                        <a:cs typeface="Roboto"/>
                        <a:sym typeface="Roboto"/>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BEBEB"/>
                    </a:solidFill>
                  </a:tcPr>
                </a:tc>
                <a:tc>
                  <a:txBody>
                    <a:bodyPr/>
                    <a:lstStyle/>
                    <a:p>
                      <a:pPr marL="0" lvl="0" indent="0" algn="ctr" rtl="0">
                        <a:lnSpc>
                          <a:spcPct val="115000"/>
                        </a:lnSpc>
                        <a:spcBef>
                          <a:spcPts val="0"/>
                        </a:spcBef>
                        <a:spcAft>
                          <a:spcPts val="0"/>
                        </a:spcAft>
                        <a:buNone/>
                      </a:pPr>
                      <a:r>
                        <a:rPr lang="en" sz="1050">
                          <a:solidFill>
                            <a:srgbClr val="525252"/>
                          </a:solidFill>
                          <a:highlight>
                            <a:srgbClr val="E9EAEA"/>
                          </a:highlight>
                          <a:latin typeface="Roboto"/>
                          <a:ea typeface="Roboto"/>
                          <a:cs typeface="Roboto"/>
                          <a:sym typeface="Roboto"/>
                        </a:rPr>
                        <a:t>0</a:t>
                      </a:r>
                      <a:endParaRPr sz="1050">
                        <a:solidFill>
                          <a:srgbClr val="525252"/>
                        </a:solidFill>
                        <a:highlight>
                          <a:srgbClr val="E9EAEA"/>
                        </a:highlight>
                        <a:latin typeface="Roboto"/>
                        <a:ea typeface="Roboto"/>
                        <a:cs typeface="Roboto"/>
                        <a:sym typeface="Roboto"/>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BEBEB"/>
                    </a:solidFill>
                  </a:tcPr>
                </a:tc>
                <a:tc>
                  <a:txBody>
                    <a:bodyPr/>
                    <a:lstStyle/>
                    <a:p>
                      <a:pPr marL="0" lvl="0" indent="0" algn="ctr" rtl="0">
                        <a:lnSpc>
                          <a:spcPct val="115000"/>
                        </a:lnSpc>
                        <a:spcBef>
                          <a:spcPts val="0"/>
                        </a:spcBef>
                        <a:spcAft>
                          <a:spcPts val="0"/>
                        </a:spcAft>
                        <a:buNone/>
                      </a:pPr>
                      <a:r>
                        <a:rPr lang="en" sz="1050">
                          <a:solidFill>
                            <a:srgbClr val="525252"/>
                          </a:solidFill>
                          <a:highlight>
                            <a:srgbClr val="E9EAEA"/>
                          </a:highlight>
                          <a:latin typeface="Roboto"/>
                          <a:ea typeface="Roboto"/>
                          <a:cs typeface="Roboto"/>
                          <a:sym typeface="Roboto"/>
                        </a:rPr>
                        <a:t>0</a:t>
                      </a:r>
                      <a:endParaRPr sz="1050">
                        <a:solidFill>
                          <a:srgbClr val="525252"/>
                        </a:solidFill>
                        <a:highlight>
                          <a:srgbClr val="E9EAEA"/>
                        </a:highlight>
                        <a:latin typeface="Roboto"/>
                        <a:ea typeface="Roboto"/>
                        <a:cs typeface="Roboto"/>
                        <a:sym typeface="Roboto"/>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BEBEB"/>
                    </a:solidFill>
                  </a:tcPr>
                </a:tc>
                <a:tc>
                  <a:txBody>
                    <a:bodyPr/>
                    <a:lstStyle/>
                    <a:p>
                      <a:pPr marL="0" lvl="0" indent="0" algn="ctr" rtl="0">
                        <a:lnSpc>
                          <a:spcPct val="115000"/>
                        </a:lnSpc>
                        <a:spcBef>
                          <a:spcPts val="0"/>
                        </a:spcBef>
                        <a:spcAft>
                          <a:spcPts val="0"/>
                        </a:spcAft>
                        <a:buNone/>
                      </a:pPr>
                      <a:r>
                        <a:rPr lang="en" sz="1050">
                          <a:solidFill>
                            <a:srgbClr val="525252"/>
                          </a:solidFill>
                          <a:highlight>
                            <a:srgbClr val="E9EAEA"/>
                          </a:highlight>
                          <a:latin typeface="Roboto"/>
                          <a:ea typeface="Roboto"/>
                          <a:cs typeface="Roboto"/>
                          <a:sym typeface="Roboto"/>
                        </a:rPr>
                        <a:t>0</a:t>
                      </a:r>
                      <a:endParaRPr sz="1050">
                        <a:solidFill>
                          <a:srgbClr val="525252"/>
                        </a:solidFill>
                        <a:highlight>
                          <a:srgbClr val="E9EAEA"/>
                        </a:highlight>
                        <a:latin typeface="Roboto"/>
                        <a:ea typeface="Roboto"/>
                        <a:cs typeface="Roboto"/>
                        <a:sym typeface="Roboto"/>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BEBEB"/>
                    </a:solidFill>
                  </a:tcPr>
                </a:tc>
                <a:extLst>
                  <a:ext uri="{0D108BD9-81ED-4DB2-BD59-A6C34878D82A}">
                    <a16:rowId xmlns:a16="http://schemas.microsoft.com/office/drawing/2014/main" val="10003"/>
                  </a:ext>
                </a:extLst>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81"/>
        <p:cNvGrpSpPr/>
        <p:nvPr/>
      </p:nvGrpSpPr>
      <p:grpSpPr>
        <a:xfrm>
          <a:off x="0" y="0"/>
          <a:ext cx="0" cy="0"/>
          <a:chOff x="0" y="0"/>
          <a:chExt cx="0" cy="0"/>
        </a:xfrm>
      </p:grpSpPr>
      <p:sp>
        <p:nvSpPr>
          <p:cNvPr id="382" name="Google Shape;382;p62"/>
          <p:cNvSpPr txBox="1"/>
          <p:nvPr/>
        </p:nvSpPr>
        <p:spPr>
          <a:xfrm>
            <a:off x="311700" y="292625"/>
            <a:ext cx="8520600" cy="8376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2400"/>
              <a:buFont typeface="Arial"/>
              <a:buNone/>
            </a:pPr>
            <a:r>
              <a:rPr lang="en" sz="2400" b="1">
                <a:solidFill>
                  <a:srgbClr val="295269"/>
                </a:solidFill>
                <a:latin typeface="Roboto"/>
                <a:ea typeface="Roboto"/>
                <a:cs typeface="Roboto"/>
                <a:sym typeface="Roboto"/>
              </a:rPr>
              <a:t>3.7 Calculate Churn for Each Segment: Add a table to count the active users and cancellations in each segment</a:t>
            </a:r>
            <a:endParaRPr sz="2400" b="1" i="0" u="none" strike="noStrike" cap="none">
              <a:solidFill>
                <a:srgbClr val="295269"/>
              </a:solidFill>
              <a:latin typeface="Roboto"/>
              <a:ea typeface="Roboto"/>
              <a:cs typeface="Roboto"/>
              <a:sym typeface="Roboto"/>
            </a:endParaRPr>
          </a:p>
        </p:txBody>
      </p:sp>
      <p:sp>
        <p:nvSpPr>
          <p:cNvPr id="383" name="Google Shape;383;p62"/>
          <p:cNvSpPr txBox="1"/>
          <p:nvPr/>
        </p:nvSpPr>
        <p:spPr>
          <a:xfrm>
            <a:off x="5179100" y="1201325"/>
            <a:ext cx="3870900" cy="3746400"/>
          </a:xfrm>
          <a:prstGeom prst="rect">
            <a:avLst/>
          </a:prstGeom>
          <a:solidFill>
            <a:srgbClr val="D9D9D9"/>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a:t>
            </a:r>
            <a:endParaRPr sz="900">
              <a:latin typeface="Courier New"/>
              <a:ea typeface="Courier New"/>
              <a:cs typeface="Courier New"/>
              <a:sym typeface="Courier New"/>
            </a:endParaRPr>
          </a:p>
          <a:p>
            <a:pPr marL="0" marR="0" lvl="0" indent="0" algn="l" rtl="0">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status_aggregate AS (</a:t>
            </a:r>
            <a:endParaRPr sz="900">
              <a:latin typeface="Courier New"/>
              <a:ea typeface="Courier New"/>
              <a:cs typeface="Courier New"/>
              <a:sym typeface="Courier New"/>
            </a:endParaRPr>
          </a:p>
          <a:p>
            <a:pPr marL="0" marR="0" lvl="0" indent="0" algn="l" rtl="0">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SELECT</a:t>
            </a:r>
            <a:endParaRPr sz="900">
              <a:latin typeface="Courier New"/>
              <a:ea typeface="Courier New"/>
              <a:cs typeface="Courier New"/>
              <a:sym typeface="Courier New"/>
            </a:endParaRPr>
          </a:p>
          <a:p>
            <a:pPr marL="0" marR="0" lvl="0" indent="0" algn="l" rtl="0">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  month,</a:t>
            </a:r>
            <a:endParaRPr sz="900">
              <a:latin typeface="Courier New"/>
              <a:ea typeface="Courier New"/>
              <a:cs typeface="Courier New"/>
              <a:sym typeface="Courier New"/>
            </a:endParaRPr>
          </a:p>
          <a:p>
            <a:pPr marL="0" marR="0" lvl="0" indent="0" algn="l" rtl="0">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  SUM(is_active_87) as sum_active_87,</a:t>
            </a:r>
            <a:endParaRPr sz="900">
              <a:latin typeface="Courier New"/>
              <a:ea typeface="Courier New"/>
              <a:cs typeface="Courier New"/>
              <a:sym typeface="Courier New"/>
            </a:endParaRPr>
          </a:p>
          <a:p>
            <a:pPr marL="0" marR="0" lvl="0" indent="0" algn="l" rtl="0">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  SUM(is_active_30) as sum_active_30,</a:t>
            </a:r>
            <a:endParaRPr sz="900">
              <a:latin typeface="Courier New"/>
              <a:ea typeface="Courier New"/>
              <a:cs typeface="Courier New"/>
              <a:sym typeface="Courier New"/>
            </a:endParaRPr>
          </a:p>
          <a:p>
            <a:pPr marL="0" marR="0" lvl="0" indent="0" algn="l" rtl="0">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  SUM(is_canceled_87) as sum_canceled_87,</a:t>
            </a:r>
            <a:endParaRPr sz="900">
              <a:latin typeface="Courier New"/>
              <a:ea typeface="Courier New"/>
              <a:cs typeface="Courier New"/>
              <a:sym typeface="Courier New"/>
            </a:endParaRPr>
          </a:p>
          <a:p>
            <a:pPr marL="0" marR="0" lvl="0" indent="0" algn="l" rtl="0">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  SUM(is_canceled_30) as sum_canceled_30</a:t>
            </a:r>
            <a:endParaRPr sz="900">
              <a:latin typeface="Courier New"/>
              <a:ea typeface="Courier New"/>
              <a:cs typeface="Courier New"/>
              <a:sym typeface="Courier New"/>
            </a:endParaRPr>
          </a:p>
          <a:p>
            <a:pPr marL="0" marR="0" lvl="0" indent="0" algn="l" rtl="0">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FROM status</a:t>
            </a:r>
            <a:endParaRPr sz="900">
              <a:latin typeface="Courier New"/>
              <a:ea typeface="Courier New"/>
              <a:cs typeface="Courier New"/>
              <a:sym typeface="Courier New"/>
            </a:endParaRPr>
          </a:p>
          <a:p>
            <a:pPr marL="0" marR="0" lvl="0" indent="0" algn="l" rtl="0">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GROUP BY month</a:t>
            </a:r>
            <a:endParaRPr sz="900">
              <a:latin typeface="Courier New"/>
              <a:ea typeface="Courier New"/>
              <a:cs typeface="Courier New"/>
              <a:sym typeface="Courier New"/>
            </a:endParaRPr>
          </a:p>
          <a:p>
            <a:pPr marL="0" marR="0" lvl="0" indent="0" algn="l" rtl="0">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a:t>
            </a:r>
            <a:endParaRPr sz="900">
              <a:latin typeface="Courier New"/>
              <a:ea typeface="Courier New"/>
              <a:cs typeface="Courier New"/>
              <a:sym typeface="Courier New"/>
            </a:endParaRPr>
          </a:p>
          <a:p>
            <a:pPr marL="0" marR="0" lvl="0" indent="0" algn="l" rtl="0">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SELECT *</a:t>
            </a:r>
            <a:endParaRPr sz="900">
              <a:latin typeface="Courier New"/>
              <a:ea typeface="Courier New"/>
              <a:cs typeface="Courier New"/>
              <a:sym typeface="Courier New"/>
            </a:endParaRPr>
          </a:p>
          <a:p>
            <a:pPr marL="0" marR="0" lvl="0" indent="0" algn="l" rtl="0">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FROM status</a:t>
            </a:r>
            <a:endParaRPr sz="900">
              <a:latin typeface="Courier New"/>
              <a:ea typeface="Courier New"/>
              <a:cs typeface="Courier New"/>
              <a:sym typeface="Courier New"/>
            </a:endParaRPr>
          </a:p>
          <a:p>
            <a:pPr marL="0" marR="0" lvl="0" indent="0" algn="l" rtl="0">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LIMIT 10;</a:t>
            </a:r>
            <a:endParaRPr sz="900">
              <a:latin typeface="Courier New"/>
              <a:ea typeface="Courier New"/>
              <a:cs typeface="Courier New"/>
              <a:sym typeface="Courier New"/>
            </a:endParaRPr>
          </a:p>
          <a:p>
            <a:pPr marL="0" marR="0" lvl="0" indent="0" algn="l" rtl="0">
              <a:lnSpc>
                <a:spcPct val="100000"/>
              </a:lnSpc>
              <a:spcBef>
                <a:spcPts val="0"/>
              </a:spcBef>
              <a:spcAft>
                <a:spcPts val="0"/>
              </a:spcAft>
              <a:buClr>
                <a:schemeClr val="dk1"/>
              </a:buClr>
              <a:buSzPts val="1100"/>
              <a:buFont typeface="Arial"/>
              <a:buNone/>
            </a:pPr>
            <a:endParaRPr sz="900">
              <a:latin typeface="Courier New"/>
              <a:ea typeface="Courier New"/>
              <a:cs typeface="Courier New"/>
              <a:sym typeface="Courier New"/>
            </a:endParaRPr>
          </a:p>
          <a:p>
            <a:pPr marL="0" marR="0" lvl="0" indent="0" algn="l" rtl="0">
              <a:lnSpc>
                <a:spcPct val="100000"/>
              </a:lnSpc>
              <a:spcBef>
                <a:spcPts val="0"/>
              </a:spcBef>
              <a:spcAft>
                <a:spcPts val="0"/>
              </a:spcAft>
              <a:buClr>
                <a:schemeClr val="dk1"/>
              </a:buClr>
              <a:buSzPts val="1100"/>
              <a:buFont typeface="Arial"/>
              <a:buNone/>
            </a:pPr>
            <a:endParaRPr sz="900">
              <a:latin typeface="Courier New"/>
              <a:ea typeface="Courier New"/>
              <a:cs typeface="Courier New"/>
              <a:sym typeface="Courier New"/>
            </a:endParaRPr>
          </a:p>
          <a:p>
            <a:pPr marL="0" marR="0" lvl="0" indent="0" algn="l" rtl="0">
              <a:lnSpc>
                <a:spcPct val="100000"/>
              </a:lnSpc>
              <a:spcBef>
                <a:spcPts val="0"/>
              </a:spcBef>
              <a:spcAft>
                <a:spcPts val="0"/>
              </a:spcAft>
              <a:buClr>
                <a:schemeClr val="dk1"/>
              </a:buClr>
              <a:buSzPts val="1100"/>
              <a:buFont typeface="Arial"/>
              <a:buNone/>
            </a:pPr>
            <a:endParaRPr sz="900">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rgbClr val="000000"/>
              </a:solidFill>
              <a:latin typeface="Courier New"/>
              <a:ea typeface="Courier New"/>
              <a:cs typeface="Courier New"/>
              <a:sym typeface="Courier New"/>
            </a:endParaRPr>
          </a:p>
        </p:txBody>
      </p:sp>
      <p:sp>
        <p:nvSpPr>
          <p:cNvPr id="384" name="Google Shape;384;p62"/>
          <p:cNvSpPr txBox="1"/>
          <p:nvPr/>
        </p:nvSpPr>
        <p:spPr>
          <a:xfrm>
            <a:off x="177975" y="1201325"/>
            <a:ext cx="4920900" cy="1833000"/>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200">
                <a:solidFill>
                  <a:schemeClr val="dk1"/>
                </a:solidFill>
                <a:latin typeface="Roboto"/>
                <a:ea typeface="Roboto"/>
                <a:cs typeface="Roboto"/>
                <a:sym typeface="Roboto"/>
              </a:rPr>
              <a:t>Add a table that groups by month and sums the number of active and canceled users in each month and each segment.</a:t>
            </a:r>
            <a:endParaRPr sz="1200">
              <a:latin typeface="Roboto"/>
              <a:ea typeface="Roboto"/>
              <a:cs typeface="Roboto"/>
              <a:sym typeface="Roboto"/>
            </a:endParaRPr>
          </a:p>
          <a:p>
            <a:pPr marL="0" marR="0" lvl="0" indent="0" algn="l" rtl="0">
              <a:lnSpc>
                <a:spcPct val="115000"/>
              </a:lnSpc>
              <a:spcBef>
                <a:spcPts val="0"/>
              </a:spcBef>
              <a:spcAft>
                <a:spcPts val="0"/>
              </a:spcAft>
              <a:buClr>
                <a:schemeClr val="dk1"/>
              </a:buClr>
              <a:buSzPts val="1100"/>
              <a:buFont typeface="Arial"/>
              <a:buNone/>
            </a:pPr>
            <a:endParaRPr sz="1200" b="0" i="0" u="none" strike="noStrike" cap="none">
              <a:solidFill>
                <a:srgbClr val="000000"/>
              </a:solidFill>
              <a:latin typeface="Roboto"/>
              <a:ea typeface="Roboto"/>
              <a:cs typeface="Roboto"/>
              <a:sym typeface="Roboto"/>
            </a:endParaRPr>
          </a:p>
        </p:txBody>
      </p:sp>
      <p:graphicFrame>
        <p:nvGraphicFramePr>
          <p:cNvPr id="385" name="Google Shape;385;p62"/>
          <p:cNvGraphicFramePr/>
          <p:nvPr/>
        </p:nvGraphicFramePr>
        <p:xfrm>
          <a:off x="177975" y="3189000"/>
          <a:ext cx="4920900" cy="1600971"/>
        </p:xfrm>
        <a:graphic>
          <a:graphicData uri="http://schemas.openxmlformats.org/drawingml/2006/table">
            <a:tbl>
              <a:tblPr>
                <a:noFill/>
                <a:tableStyleId>{60BDF8D7-AFA9-412E-A79F-3B8E0348F5FA}</a:tableStyleId>
              </a:tblPr>
              <a:tblGrid>
                <a:gridCol w="927950">
                  <a:extLst>
                    <a:ext uri="{9D8B030D-6E8A-4147-A177-3AD203B41FA5}">
                      <a16:colId xmlns:a16="http://schemas.microsoft.com/office/drawing/2014/main" val="20000"/>
                    </a:ext>
                  </a:extLst>
                </a:gridCol>
                <a:gridCol w="926900">
                  <a:extLst>
                    <a:ext uri="{9D8B030D-6E8A-4147-A177-3AD203B41FA5}">
                      <a16:colId xmlns:a16="http://schemas.microsoft.com/office/drawing/2014/main" val="20001"/>
                    </a:ext>
                  </a:extLst>
                </a:gridCol>
                <a:gridCol w="920825">
                  <a:extLst>
                    <a:ext uri="{9D8B030D-6E8A-4147-A177-3AD203B41FA5}">
                      <a16:colId xmlns:a16="http://schemas.microsoft.com/office/drawing/2014/main" val="20002"/>
                    </a:ext>
                  </a:extLst>
                </a:gridCol>
                <a:gridCol w="1048050">
                  <a:extLst>
                    <a:ext uri="{9D8B030D-6E8A-4147-A177-3AD203B41FA5}">
                      <a16:colId xmlns:a16="http://schemas.microsoft.com/office/drawing/2014/main" val="20003"/>
                    </a:ext>
                  </a:extLst>
                </a:gridCol>
                <a:gridCol w="1097175">
                  <a:extLst>
                    <a:ext uri="{9D8B030D-6E8A-4147-A177-3AD203B41FA5}">
                      <a16:colId xmlns:a16="http://schemas.microsoft.com/office/drawing/2014/main" val="20004"/>
                    </a:ext>
                  </a:extLst>
                </a:gridCol>
              </a:tblGrid>
              <a:tr h="416800">
                <a:tc>
                  <a:txBody>
                    <a:bodyPr/>
                    <a:lstStyle/>
                    <a:p>
                      <a:pPr marL="0" lvl="0" indent="0" algn="ctr" rtl="0">
                        <a:lnSpc>
                          <a:spcPct val="115000"/>
                        </a:lnSpc>
                        <a:spcBef>
                          <a:spcPts val="0"/>
                        </a:spcBef>
                        <a:spcAft>
                          <a:spcPts val="0"/>
                        </a:spcAft>
                        <a:buNone/>
                      </a:pPr>
                      <a:r>
                        <a:rPr lang="en" sz="1050" b="1">
                          <a:solidFill>
                            <a:srgbClr val="292929"/>
                          </a:solidFill>
                          <a:highlight>
                            <a:srgbClr val="E9EAEA"/>
                          </a:highlight>
                          <a:latin typeface="Roboto"/>
                          <a:ea typeface="Roboto"/>
                          <a:cs typeface="Roboto"/>
                          <a:sym typeface="Roboto"/>
                        </a:rPr>
                        <a:t>month</a:t>
                      </a:r>
                      <a:endParaRPr sz="1050" b="1">
                        <a:solidFill>
                          <a:srgbClr val="292929"/>
                        </a:solidFill>
                        <a:highlight>
                          <a:srgbClr val="E9EAEA"/>
                        </a:highlight>
                        <a:latin typeface="Roboto"/>
                        <a:ea typeface="Roboto"/>
                        <a:cs typeface="Roboto"/>
                        <a:sym typeface="Roboto"/>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0E0E0"/>
                    </a:solidFill>
                  </a:tcPr>
                </a:tc>
                <a:tc>
                  <a:txBody>
                    <a:bodyPr/>
                    <a:lstStyle/>
                    <a:p>
                      <a:pPr marL="0" lvl="0" indent="0" algn="ctr" rtl="0">
                        <a:lnSpc>
                          <a:spcPct val="115000"/>
                        </a:lnSpc>
                        <a:spcBef>
                          <a:spcPts val="0"/>
                        </a:spcBef>
                        <a:spcAft>
                          <a:spcPts val="0"/>
                        </a:spcAft>
                        <a:buNone/>
                      </a:pPr>
                      <a:r>
                        <a:rPr lang="en" sz="1050" b="1">
                          <a:solidFill>
                            <a:srgbClr val="292929"/>
                          </a:solidFill>
                          <a:highlight>
                            <a:srgbClr val="E9EAEA"/>
                          </a:highlight>
                          <a:latin typeface="Roboto"/>
                          <a:ea typeface="Roboto"/>
                          <a:cs typeface="Roboto"/>
                          <a:sym typeface="Roboto"/>
                        </a:rPr>
                        <a:t>sum_active_87</a:t>
                      </a:r>
                      <a:endParaRPr sz="1050" b="1">
                        <a:solidFill>
                          <a:srgbClr val="292929"/>
                        </a:solidFill>
                        <a:highlight>
                          <a:srgbClr val="E9EAEA"/>
                        </a:highlight>
                        <a:latin typeface="Roboto"/>
                        <a:ea typeface="Roboto"/>
                        <a:cs typeface="Roboto"/>
                        <a:sym typeface="Roboto"/>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0E0E0"/>
                    </a:solidFill>
                  </a:tcPr>
                </a:tc>
                <a:tc>
                  <a:txBody>
                    <a:bodyPr/>
                    <a:lstStyle/>
                    <a:p>
                      <a:pPr marL="0" lvl="0" indent="0" algn="ctr" rtl="0">
                        <a:lnSpc>
                          <a:spcPct val="115000"/>
                        </a:lnSpc>
                        <a:spcBef>
                          <a:spcPts val="0"/>
                        </a:spcBef>
                        <a:spcAft>
                          <a:spcPts val="0"/>
                        </a:spcAft>
                        <a:buNone/>
                      </a:pPr>
                      <a:r>
                        <a:rPr lang="en" sz="1050" b="1">
                          <a:solidFill>
                            <a:srgbClr val="292929"/>
                          </a:solidFill>
                          <a:highlight>
                            <a:srgbClr val="E9EAEA"/>
                          </a:highlight>
                          <a:latin typeface="Roboto"/>
                          <a:ea typeface="Roboto"/>
                          <a:cs typeface="Roboto"/>
                          <a:sym typeface="Roboto"/>
                        </a:rPr>
                        <a:t>sum_active_30</a:t>
                      </a:r>
                      <a:endParaRPr sz="1050" b="1">
                        <a:solidFill>
                          <a:srgbClr val="292929"/>
                        </a:solidFill>
                        <a:highlight>
                          <a:srgbClr val="E9EAEA"/>
                        </a:highlight>
                        <a:latin typeface="Roboto"/>
                        <a:ea typeface="Roboto"/>
                        <a:cs typeface="Roboto"/>
                        <a:sym typeface="Roboto"/>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0E0E0"/>
                    </a:solidFill>
                  </a:tcPr>
                </a:tc>
                <a:tc>
                  <a:txBody>
                    <a:bodyPr/>
                    <a:lstStyle/>
                    <a:p>
                      <a:pPr marL="0" lvl="0" indent="0" algn="ctr" rtl="0">
                        <a:lnSpc>
                          <a:spcPct val="115000"/>
                        </a:lnSpc>
                        <a:spcBef>
                          <a:spcPts val="0"/>
                        </a:spcBef>
                        <a:spcAft>
                          <a:spcPts val="0"/>
                        </a:spcAft>
                        <a:buNone/>
                      </a:pPr>
                      <a:r>
                        <a:rPr lang="en" sz="1050" b="1">
                          <a:solidFill>
                            <a:srgbClr val="292929"/>
                          </a:solidFill>
                          <a:highlight>
                            <a:srgbClr val="E9EAEA"/>
                          </a:highlight>
                          <a:latin typeface="Roboto"/>
                          <a:ea typeface="Roboto"/>
                          <a:cs typeface="Roboto"/>
                          <a:sym typeface="Roboto"/>
                        </a:rPr>
                        <a:t>sum_canceled_87</a:t>
                      </a:r>
                      <a:endParaRPr sz="1050" b="1">
                        <a:solidFill>
                          <a:srgbClr val="292929"/>
                        </a:solidFill>
                        <a:highlight>
                          <a:srgbClr val="E9EAEA"/>
                        </a:highlight>
                        <a:latin typeface="Roboto"/>
                        <a:ea typeface="Roboto"/>
                        <a:cs typeface="Roboto"/>
                        <a:sym typeface="Roboto"/>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0E0E0"/>
                    </a:solidFill>
                  </a:tcPr>
                </a:tc>
                <a:tc>
                  <a:txBody>
                    <a:bodyPr/>
                    <a:lstStyle/>
                    <a:p>
                      <a:pPr marL="0" lvl="0" indent="0" algn="ctr" rtl="0">
                        <a:lnSpc>
                          <a:spcPct val="115000"/>
                        </a:lnSpc>
                        <a:spcBef>
                          <a:spcPts val="0"/>
                        </a:spcBef>
                        <a:spcAft>
                          <a:spcPts val="0"/>
                        </a:spcAft>
                        <a:buNone/>
                      </a:pPr>
                      <a:r>
                        <a:rPr lang="en" sz="1050" b="1">
                          <a:solidFill>
                            <a:srgbClr val="292929"/>
                          </a:solidFill>
                          <a:highlight>
                            <a:srgbClr val="E9EAEA"/>
                          </a:highlight>
                          <a:latin typeface="Roboto"/>
                          <a:ea typeface="Roboto"/>
                          <a:cs typeface="Roboto"/>
                          <a:sym typeface="Roboto"/>
                        </a:rPr>
                        <a:t>sum_canceled_30</a:t>
                      </a:r>
                      <a:endParaRPr sz="1050" b="1">
                        <a:solidFill>
                          <a:srgbClr val="292929"/>
                        </a:solidFill>
                        <a:highlight>
                          <a:srgbClr val="E9EAEA"/>
                        </a:highlight>
                        <a:latin typeface="Roboto"/>
                        <a:ea typeface="Roboto"/>
                        <a:cs typeface="Roboto"/>
                        <a:sym typeface="Roboto"/>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0E0E0"/>
                    </a:solidFill>
                  </a:tcPr>
                </a:tc>
                <a:extLst>
                  <a:ext uri="{0D108BD9-81ED-4DB2-BD59-A6C34878D82A}">
                    <a16:rowId xmlns:a16="http://schemas.microsoft.com/office/drawing/2014/main" val="10000"/>
                  </a:ext>
                </a:extLst>
              </a:tr>
              <a:tr h="335475">
                <a:tc>
                  <a:txBody>
                    <a:bodyPr/>
                    <a:lstStyle/>
                    <a:p>
                      <a:pPr marL="0" lvl="0" indent="0" algn="ctr" rtl="0">
                        <a:lnSpc>
                          <a:spcPct val="115000"/>
                        </a:lnSpc>
                        <a:spcBef>
                          <a:spcPts val="0"/>
                        </a:spcBef>
                        <a:spcAft>
                          <a:spcPts val="0"/>
                        </a:spcAft>
                        <a:buNone/>
                      </a:pPr>
                      <a:r>
                        <a:rPr lang="en" sz="1050">
                          <a:solidFill>
                            <a:srgbClr val="525252"/>
                          </a:solidFill>
                          <a:highlight>
                            <a:srgbClr val="E9EAEA"/>
                          </a:highlight>
                          <a:latin typeface="Roboto"/>
                          <a:ea typeface="Roboto"/>
                          <a:cs typeface="Roboto"/>
                          <a:sym typeface="Roboto"/>
                        </a:rPr>
                        <a:t>2017-01-01</a:t>
                      </a:r>
                      <a:endParaRPr sz="1050">
                        <a:solidFill>
                          <a:srgbClr val="525252"/>
                        </a:solidFill>
                        <a:highlight>
                          <a:srgbClr val="E9EAEA"/>
                        </a:highlight>
                        <a:latin typeface="Roboto"/>
                        <a:ea typeface="Roboto"/>
                        <a:cs typeface="Roboto"/>
                        <a:sym typeface="Roboto"/>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BEBEB"/>
                    </a:solidFill>
                  </a:tcPr>
                </a:tc>
                <a:tc>
                  <a:txBody>
                    <a:bodyPr/>
                    <a:lstStyle/>
                    <a:p>
                      <a:pPr marL="0" lvl="0" indent="0" algn="ctr" rtl="0">
                        <a:lnSpc>
                          <a:spcPct val="115000"/>
                        </a:lnSpc>
                        <a:spcBef>
                          <a:spcPts val="0"/>
                        </a:spcBef>
                        <a:spcAft>
                          <a:spcPts val="0"/>
                        </a:spcAft>
                        <a:buNone/>
                      </a:pPr>
                      <a:r>
                        <a:rPr lang="en" sz="1050">
                          <a:solidFill>
                            <a:srgbClr val="525252"/>
                          </a:solidFill>
                          <a:highlight>
                            <a:srgbClr val="E9EAEA"/>
                          </a:highlight>
                          <a:latin typeface="Roboto"/>
                          <a:ea typeface="Roboto"/>
                          <a:cs typeface="Roboto"/>
                          <a:sym typeface="Roboto"/>
                        </a:rPr>
                        <a:t>278</a:t>
                      </a:r>
                      <a:endParaRPr sz="1050">
                        <a:solidFill>
                          <a:srgbClr val="525252"/>
                        </a:solidFill>
                        <a:highlight>
                          <a:srgbClr val="E9EAEA"/>
                        </a:highlight>
                        <a:latin typeface="Roboto"/>
                        <a:ea typeface="Roboto"/>
                        <a:cs typeface="Roboto"/>
                        <a:sym typeface="Roboto"/>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BEBEB"/>
                    </a:solidFill>
                  </a:tcPr>
                </a:tc>
                <a:tc>
                  <a:txBody>
                    <a:bodyPr/>
                    <a:lstStyle/>
                    <a:p>
                      <a:pPr marL="0" lvl="0" indent="0" algn="ctr" rtl="0">
                        <a:lnSpc>
                          <a:spcPct val="115000"/>
                        </a:lnSpc>
                        <a:spcBef>
                          <a:spcPts val="0"/>
                        </a:spcBef>
                        <a:spcAft>
                          <a:spcPts val="0"/>
                        </a:spcAft>
                        <a:buNone/>
                      </a:pPr>
                      <a:r>
                        <a:rPr lang="en" sz="1050">
                          <a:solidFill>
                            <a:srgbClr val="525252"/>
                          </a:solidFill>
                          <a:highlight>
                            <a:srgbClr val="E9EAEA"/>
                          </a:highlight>
                          <a:latin typeface="Roboto"/>
                          <a:ea typeface="Roboto"/>
                          <a:cs typeface="Roboto"/>
                          <a:sym typeface="Roboto"/>
                        </a:rPr>
                        <a:t>291</a:t>
                      </a:r>
                      <a:endParaRPr sz="1050">
                        <a:solidFill>
                          <a:srgbClr val="525252"/>
                        </a:solidFill>
                        <a:highlight>
                          <a:srgbClr val="E9EAEA"/>
                        </a:highlight>
                        <a:latin typeface="Roboto"/>
                        <a:ea typeface="Roboto"/>
                        <a:cs typeface="Roboto"/>
                        <a:sym typeface="Roboto"/>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BEBEB"/>
                    </a:solidFill>
                  </a:tcPr>
                </a:tc>
                <a:tc>
                  <a:txBody>
                    <a:bodyPr/>
                    <a:lstStyle/>
                    <a:p>
                      <a:pPr marL="0" lvl="0" indent="0" algn="ctr" rtl="0">
                        <a:lnSpc>
                          <a:spcPct val="115000"/>
                        </a:lnSpc>
                        <a:spcBef>
                          <a:spcPts val="0"/>
                        </a:spcBef>
                        <a:spcAft>
                          <a:spcPts val="0"/>
                        </a:spcAft>
                        <a:buNone/>
                      </a:pPr>
                      <a:r>
                        <a:rPr lang="en" sz="1050">
                          <a:solidFill>
                            <a:srgbClr val="525252"/>
                          </a:solidFill>
                          <a:highlight>
                            <a:srgbClr val="E9EAEA"/>
                          </a:highlight>
                          <a:latin typeface="Roboto"/>
                          <a:ea typeface="Roboto"/>
                          <a:cs typeface="Roboto"/>
                          <a:sym typeface="Roboto"/>
                        </a:rPr>
                        <a:t>70</a:t>
                      </a:r>
                      <a:endParaRPr sz="1050">
                        <a:solidFill>
                          <a:srgbClr val="525252"/>
                        </a:solidFill>
                        <a:highlight>
                          <a:srgbClr val="E9EAEA"/>
                        </a:highlight>
                        <a:latin typeface="Roboto"/>
                        <a:ea typeface="Roboto"/>
                        <a:cs typeface="Roboto"/>
                        <a:sym typeface="Roboto"/>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BEBEB"/>
                    </a:solidFill>
                  </a:tcPr>
                </a:tc>
                <a:tc>
                  <a:txBody>
                    <a:bodyPr/>
                    <a:lstStyle/>
                    <a:p>
                      <a:pPr marL="0" lvl="0" indent="0" algn="ctr" rtl="0">
                        <a:lnSpc>
                          <a:spcPct val="115000"/>
                        </a:lnSpc>
                        <a:spcBef>
                          <a:spcPts val="0"/>
                        </a:spcBef>
                        <a:spcAft>
                          <a:spcPts val="0"/>
                        </a:spcAft>
                        <a:buNone/>
                      </a:pPr>
                      <a:r>
                        <a:rPr lang="en" sz="1050">
                          <a:solidFill>
                            <a:srgbClr val="525252"/>
                          </a:solidFill>
                          <a:highlight>
                            <a:srgbClr val="E9EAEA"/>
                          </a:highlight>
                          <a:latin typeface="Roboto"/>
                          <a:ea typeface="Roboto"/>
                          <a:cs typeface="Roboto"/>
                          <a:sym typeface="Roboto"/>
                        </a:rPr>
                        <a:t>22</a:t>
                      </a:r>
                      <a:endParaRPr sz="1050">
                        <a:solidFill>
                          <a:srgbClr val="525252"/>
                        </a:solidFill>
                        <a:highlight>
                          <a:srgbClr val="E9EAEA"/>
                        </a:highlight>
                        <a:latin typeface="Roboto"/>
                        <a:ea typeface="Roboto"/>
                        <a:cs typeface="Roboto"/>
                        <a:sym typeface="Roboto"/>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BEBEB"/>
                    </a:solidFill>
                  </a:tcPr>
                </a:tc>
                <a:extLst>
                  <a:ext uri="{0D108BD9-81ED-4DB2-BD59-A6C34878D82A}">
                    <a16:rowId xmlns:a16="http://schemas.microsoft.com/office/drawing/2014/main" val="10001"/>
                  </a:ext>
                </a:extLst>
              </a:tr>
              <a:tr h="335475">
                <a:tc>
                  <a:txBody>
                    <a:bodyPr/>
                    <a:lstStyle/>
                    <a:p>
                      <a:pPr marL="0" lvl="0" indent="0" algn="ctr" rtl="0">
                        <a:lnSpc>
                          <a:spcPct val="115000"/>
                        </a:lnSpc>
                        <a:spcBef>
                          <a:spcPts val="0"/>
                        </a:spcBef>
                        <a:spcAft>
                          <a:spcPts val="0"/>
                        </a:spcAft>
                        <a:buNone/>
                      </a:pPr>
                      <a:r>
                        <a:rPr lang="en" sz="1050">
                          <a:solidFill>
                            <a:srgbClr val="525252"/>
                          </a:solidFill>
                          <a:highlight>
                            <a:srgbClr val="E9EAEA"/>
                          </a:highlight>
                          <a:latin typeface="Roboto"/>
                          <a:ea typeface="Roboto"/>
                          <a:cs typeface="Roboto"/>
                          <a:sym typeface="Roboto"/>
                        </a:rPr>
                        <a:t>2017-02-01</a:t>
                      </a:r>
                      <a:endParaRPr sz="1050">
                        <a:solidFill>
                          <a:srgbClr val="525252"/>
                        </a:solidFill>
                        <a:highlight>
                          <a:srgbClr val="E9EAEA"/>
                        </a:highlight>
                        <a:latin typeface="Roboto"/>
                        <a:ea typeface="Roboto"/>
                        <a:cs typeface="Roboto"/>
                        <a:sym typeface="Roboto"/>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BEBEB"/>
                    </a:solidFill>
                  </a:tcPr>
                </a:tc>
                <a:tc>
                  <a:txBody>
                    <a:bodyPr/>
                    <a:lstStyle/>
                    <a:p>
                      <a:pPr marL="0" lvl="0" indent="0" algn="ctr" rtl="0">
                        <a:lnSpc>
                          <a:spcPct val="115000"/>
                        </a:lnSpc>
                        <a:spcBef>
                          <a:spcPts val="0"/>
                        </a:spcBef>
                        <a:spcAft>
                          <a:spcPts val="0"/>
                        </a:spcAft>
                        <a:buNone/>
                      </a:pPr>
                      <a:r>
                        <a:rPr lang="en" sz="1050">
                          <a:solidFill>
                            <a:srgbClr val="525252"/>
                          </a:solidFill>
                          <a:highlight>
                            <a:srgbClr val="E9EAEA"/>
                          </a:highlight>
                          <a:latin typeface="Roboto"/>
                          <a:ea typeface="Roboto"/>
                          <a:cs typeface="Roboto"/>
                          <a:sym typeface="Roboto"/>
                        </a:rPr>
                        <a:t>462</a:t>
                      </a:r>
                      <a:endParaRPr sz="1050">
                        <a:solidFill>
                          <a:srgbClr val="525252"/>
                        </a:solidFill>
                        <a:highlight>
                          <a:srgbClr val="E9EAEA"/>
                        </a:highlight>
                        <a:latin typeface="Roboto"/>
                        <a:ea typeface="Roboto"/>
                        <a:cs typeface="Roboto"/>
                        <a:sym typeface="Roboto"/>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BEBEB"/>
                    </a:solidFill>
                  </a:tcPr>
                </a:tc>
                <a:tc>
                  <a:txBody>
                    <a:bodyPr/>
                    <a:lstStyle/>
                    <a:p>
                      <a:pPr marL="0" lvl="0" indent="0" algn="ctr" rtl="0">
                        <a:lnSpc>
                          <a:spcPct val="115000"/>
                        </a:lnSpc>
                        <a:spcBef>
                          <a:spcPts val="0"/>
                        </a:spcBef>
                        <a:spcAft>
                          <a:spcPts val="0"/>
                        </a:spcAft>
                        <a:buNone/>
                      </a:pPr>
                      <a:r>
                        <a:rPr lang="en" sz="1050">
                          <a:solidFill>
                            <a:srgbClr val="525252"/>
                          </a:solidFill>
                          <a:highlight>
                            <a:srgbClr val="E9EAEA"/>
                          </a:highlight>
                          <a:latin typeface="Roboto"/>
                          <a:ea typeface="Roboto"/>
                          <a:cs typeface="Roboto"/>
                          <a:sym typeface="Roboto"/>
                        </a:rPr>
                        <a:t>518</a:t>
                      </a:r>
                      <a:endParaRPr sz="1050">
                        <a:solidFill>
                          <a:srgbClr val="525252"/>
                        </a:solidFill>
                        <a:highlight>
                          <a:srgbClr val="E9EAEA"/>
                        </a:highlight>
                        <a:latin typeface="Roboto"/>
                        <a:ea typeface="Roboto"/>
                        <a:cs typeface="Roboto"/>
                        <a:sym typeface="Roboto"/>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BEBEB"/>
                    </a:solidFill>
                  </a:tcPr>
                </a:tc>
                <a:tc>
                  <a:txBody>
                    <a:bodyPr/>
                    <a:lstStyle/>
                    <a:p>
                      <a:pPr marL="0" lvl="0" indent="0" algn="ctr" rtl="0">
                        <a:lnSpc>
                          <a:spcPct val="115000"/>
                        </a:lnSpc>
                        <a:spcBef>
                          <a:spcPts val="0"/>
                        </a:spcBef>
                        <a:spcAft>
                          <a:spcPts val="0"/>
                        </a:spcAft>
                        <a:buNone/>
                      </a:pPr>
                      <a:r>
                        <a:rPr lang="en" sz="1050">
                          <a:solidFill>
                            <a:srgbClr val="525252"/>
                          </a:solidFill>
                          <a:highlight>
                            <a:srgbClr val="E9EAEA"/>
                          </a:highlight>
                          <a:latin typeface="Roboto"/>
                          <a:ea typeface="Roboto"/>
                          <a:cs typeface="Roboto"/>
                          <a:sym typeface="Roboto"/>
                        </a:rPr>
                        <a:t>148</a:t>
                      </a:r>
                      <a:endParaRPr sz="1050">
                        <a:solidFill>
                          <a:srgbClr val="525252"/>
                        </a:solidFill>
                        <a:highlight>
                          <a:srgbClr val="E9EAEA"/>
                        </a:highlight>
                        <a:latin typeface="Roboto"/>
                        <a:ea typeface="Roboto"/>
                        <a:cs typeface="Roboto"/>
                        <a:sym typeface="Roboto"/>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BEBEB"/>
                    </a:solidFill>
                  </a:tcPr>
                </a:tc>
                <a:tc>
                  <a:txBody>
                    <a:bodyPr/>
                    <a:lstStyle/>
                    <a:p>
                      <a:pPr marL="0" lvl="0" indent="0" algn="ctr" rtl="0">
                        <a:lnSpc>
                          <a:spcPct val="115000"/>
                        </a:lnSpc>
                        <a:spcBef>
                          <a:spcPts val="0"/>
                        </a:spcBef>
                        <a:spcAft>
                          <a:spcPts val="0"/>
                        </a:spcAft>
                        <a:buNone/>
                      </a:pPr>
                      <a:r>
                        <a:rPr lang="en" sz="1050">
                          <a:solidFill>
                            <a:srgbClr val="525252"/>
                          </a:solidFill>
                          <a:highlight>
                            <a:srgbClr val="E9EAEA"/>
                          </a:highlight>
                          <a:latin typeface="Roboto"/>
                          <a:ea typeface="Roboto"/>
                          <a:cs typeface="Roboto"/>
                          <a:sym typeface="Roboto"/>
                        </a:rPr>
                        <a:t>38</a:t>
                      </a:r>
                      <a:endParaRPr sz="1050">
                        <a:solidFill>
                          <a:srgbClr val="525252"/>
                        </a:solidFill>
                        <a:highlight>
                          <a:srgbClr val="E9EAEA"/>
                        </a:highlight>
                        <a:latin typeface="Roboto"/>
                        <a:ea typeface="Roboto"/>
                        <a:cs typeface="Roboto"/>
                        <a:sym typeface="Roboto"/>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BEBEB"/>
                    </a:solidFill>
                  </a:tcPr>
                </a:tc>
                <a:extLst>
                  <a:ext uri="{0D108BD9-81ED-4DB2-BD59-A6C34878D82A}">
                    <a16:rowId xmlns:a16="http://schemas.microsoft.com/office/drawing/2014/main" val="10002"/>
                  </a:ext>
                </a:extLst>
              </a:tr>
              <a:tr h="335475">
                <a:tc>
                  <a:txBody>
                    <a:bodyPr/>
                    <a:lstStyle/>
                    <a:p>
                      <a:pPr marL="0" lvl="0" indent="0" algn="ctr" rtl="0">
                        <a:lnSpc>
                          <a:spcPct val="115000"/>
                        </a:lnSpc>
                        <a:spcBef>
                          <a:spcPts val="0"/>
                        </a:spcBef>
                        <a:spcAft>
                          <a:spcPts val="0"/>
                        </a:spcAft>
                        <a:buNone/>
                      </a:pPr>
                      <a:r>
                        <a:rPr lang="en" sz="1050">
                          <a:solidFill>
                            <a:srgbClr val="525252"/>
                          </a:solidFill>
                          <a:highlight>
                            <a:srgbClr val="E9EAEA"/>
                          </a:highlight>
                          <a:latin typeface="Roboto"/>
                          <a:ea typeface="Roboto"/>
                          <a:cs typeface="Roboto"/>
                          <a:sym typeface="Roboto"/>
                        </a:rPr>
                        <a:t>2017-03-01</a:t>
                      </a:r>
                      <a:endParaRPr sz="1050">
                        <a:solidFill>
                          <a:srgbClr val="525252"/>
                        </a:solidFill>
                        <a:highlight>
                          <a:srgbClr val="E9EAEA"/>
                        </a:highlight>
                        <a:latin typeface="Roboto"/>
                        <a:ea typeface="Roboto"/>
                        <a:cs typeface="Roboto"/>
                        <a:sym typeface="Roboto"/>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BEBEB"/>
                    </a:solidFill>
                  </a:tcPr>
                </a:tc>
                <a:tc>
                  <a:txBody>
                    <a:bodyPr/>
                    <a:lstStyle/>
                    <a:p>
                      <a:pPr marL="0" lvl="0" indent="0" algn="ctr" rtl="0">
                        <a:lnSpc>
                          <a:spcPct val="115000"/>
                        </a:lnSpc>
                        <a:spcBef>
                          <a:spcPts val="0"/>
                        </a:spcBef>
                        <a:spcAft>
                          <a:spcPts val="0"/>
                        </a:spcAft>
                        <a:buNone/>
                      </a:pPr>
                      <a:r>
                        <a:rPr lang="en" sz="1050">
                          <a:solidFill>
                            <a:srgbClr val="525252"/>
                          </a:solidFill>
                          <a:highlight>
                            <a:srgbClr val="E9EAEA"/>
                          </a:highlight>
                          <a:latin typeface="Roboto"/>
                          <a:ea typeface="Roboto"/>
                          <a:cs typeface="Roboto"/>
                          <a:sym typeface="Roboto"/>
                        </a:rPr>
                        <a:t>531</a:t>
                      </a:r>
                      <a:endParaRPr sz="1050">
                        <a:solidFill>
                          <a:srgbClr val="525252"/>
                        </a:solidFill>
                        <a:highlight>
                          <a:srgbClr val="E9EAEA"/>
                        </a:highlight>
                        <a:latin typeface="Roboto"/>
                        <a:ea typeface="Roboto"/>
                        <a:cs typeface="Roboto"/>
                        <a:sym typeface="Roboto"/>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BEBEB"/>
                    </a:solidFill>
                  </a:tcPr>
                </a:tc>
                <a:tc>
                  <a:txBody>
                    <a:bodyPr/>
                    <a:lstStyle/>
                    <a:p>
                      <a:pPr marL="0" lvl="0" indent="0" algn="ctr" rtl="0">
                        <a:lnSpc>
                          <a:spcPct val="115000"/>
                        </a:lnSpc>
                        <a:spcBef>
                          <a:spcPts val="0"/>
                        </a:spcBef>
                        <a:spcAft>
                          <a:spcPts val="0"/>
                        </a:spcAft>
                        <a:buNone/>
                      </a:pPr>
                      <a:r>
                        <a:rPr lang="en" sz="1050">
                          <a:solidFill>
                            <a:srgbClr val="525252"/>
                          </a:solidFill>
                          <a:highlight>
                            <a:srgbClr val="E9EAEA"/>
                          </a:highlight>
                          <a:latin typeface="Roboto"/>
                          <a:ea typeface="Roboto"/>
                          <a:cs typeface="Roboto"/>
                          <a:sym typeface="Roboto"/>
                        </a:rPr>
                        <a:t>716</a:t>
                      </a:r>
                      <a:endParaRPr sz="1050">
                        <a:solidFill>
                          <a:srgbClr val="525252"/>
                        </a:solidFill>
                        <a:highlight>
                          <a:srgbClr val="E9EAEA"/>
                        </a:highlight>
                        <a:latin typeface="Roboto"/>
                        <a:ea typeface="Roboto"/>
                        <a:cs typeface="Roboto"/>
                        <a:sym typeface="Roboto"/>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BEBEB"/>
                    </a:solidFill>
                  </a:tcPr>
                </a:tc>
                <a:tc>
                  <a:txBody>
                    <a:bodyPr/>
                    <a:lstStyle/>
                    <a:p>
                      <a:pPr marL="0" lvl="0" indent="0" algn="ctr" rtl="0">
                        <a:lnSpc>
                          <a:spcPct val="115000"/>
                        </a:lnSpc>
                        <a:spcBef>
                          <a:spcPts val="0"/>
                        </a:spcBef>
                        <a:spcAft>
                          <a:spcPts val="0"/>
                        </a:spcAft>
                        <a:buNone/>
                      </a:pPr>
                      <a:r>
                        <a:rPr lang="en" sz="1050">
                          <a:solidFill>
                            <a:srgbClr val="525252"/>
                          </a:solidFill>
                          <a:highlight>
                            <a:srgbClr val="E9EAEA"/>
                          </a:highlight>
                          <a:latin typeface="Roboto"/>
                          <a:ea typeface="Roboto"/>
                          <a:cs typeface="Roboto"/>
                          <a:sym typeface="Roboto"/>
                        </a:rPr>
                        <a:t>258</a:t>
                      </a:r>
                      <a:endParaRPr sz="1050">
                        <a:solidFill>
                          <a:srgbClr val="525252"/>
                        </a:solidFill>
                        <a:highlight>
                          <a:srgbClr val="E9EAEA"/>
                        </a:highlight>
                        <a:latin typeface="Roboto"/>
                        <a:ea typeface="Roboto"/>
                        <a:cs typeface="Roboto"/>
                        <a:sym typeface="Roboto"/>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BEBEB"/>
                    </a:solidFill>
                  </a:tcPr>
                </a:tc>
                <a:tc>
                  <a:txBody>
                    <a:bodyPr/>
                    <a:lstStyle/>
                    <a:p>
                      <a:pPr marL="0" lvl="0" indent="0" algn="ctr" rtl="0">
                        <a:lnSpc>
                          <a:spcPct val="115000"/>
                        </a:lnSpc>
                        <a:spcBef>
                          <a:spcPts val="0"/>
                        </a:spcBef>
                        <a:spcAft>
                          <a:spcPts val="0"/>
                        </a:spcAft>
                        <a:buNone/>
                      </a:pPr>
                      <a:r>
                        <a:rPr lang="en" sz="1050">
                          <a:solidFill>
                            <a:srgbClr val="525252"/>
                          </a:solidFill>
                          <a:highlight>
                            <a:srgbClr val="E9EAEA"/>
                          </a:highlight>
                          <a:latin typeface="Roboto"/>
                          <a:ea typeface="Roboto"/>
                          <a:cs typeface="Roboto"/>
                          <a:sym typeface="Roboto"/>
                        </a:rPr>
                        <a:t>84</a:t>
                      </a:r>
                      <a:endParaRPr sz="1050">
                        <a:solidFill>
                          <a:srgbClr val="525252"/>
                        </a:solidFill>
                        <a:highlight>
                          <a:srgbClr val="E9EAEA"/>
                        </a:highlight>
                        <a:latin typeface="Roboto"/>
                        <a:ea typeface="Roboto"/>
                        <a:cs typeface="Roboto"/>
                        <a:sym typeface="Roboto"/>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BEBEB"/>
                    </a:solidFill>
                  </a:tcPr>
                </a:tc>
                <a:extLst>
                  <a:ext uri="{0D108BD9-81ED-4DB2-BD59-A6C34878D82A}">
                    <a16:rowId xmlns:a16="http://schemas.microsoft.com/office/drawing/2014/main" val="10003"/>
                  </a:ext>
                </a:extLst>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390" name="Google Shape;390;p63"/>
          <p:cNvSpPr txBox="1"/>
          <p:nvPr/>
        </p:nvSpPr>
        <p:spPr>
          <a:xfrm>
            <a:off x="311700" y="292625"/>
            <a:ext cx="8520600" cy="8376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2400"/>
              <a:buFont typeface="Arial"/>
              <a:buNone/>
            </a:pPr>
            <a:r>
              <a:rPr lang="en" sz="2400" b="1">
                <a:solidFill>
                  <a:srgbClr val="295269"/>
                </a:solidFill>
                <a:latin typeface="Roboto"/>
                <a:ea typeface="Roboto"/>
                <a:cs typeface="Roboto"/>
                <a:sym typeface="Roboto"/>
              </a:rPr>
              <a:t>3.8 Calculate Churn for Each Segment: Modify SELECT statement</a:t>
            </a:r>
            <a:endParaRPr sz="2400" b="1" i="0" u="none" strike="noStrike" cap="none">
              <a:solidFill>
                <a:srgbClr val="295269"/>
              </a:solidFill>
              <a:latin typeface="Roboto"/>
              <a:ea typeface="Roboto"/>
              <a:cs typeface="Roboto"/>
              <a:sym typeface="Roboto"/>
            </a:endParaRPr>
          </a:p>
        </p:txBody>
      </p:sp>
      <p:sp>
        <p:nvSpPr>
          <p:cNvPr id="391" name="Google Shape;391;p63"/>
          <p:cNvSpPr txBox="1"/>
          <p:nvPr/>
        </p:nvSpPr>
        <p:spPr>
          <a:xfrm>
            <a:off x="5179100" y="1201325"/>
            <a:ext cx="3870900" cy="3746400"/>
          </a:xfrm>
          <a:prstGeom prst="rect">
            <a:avLst/>
          </a:prstGeom>
          <a:solidFill>
            <a:srgbClr val="D9D9D9"/>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a:t>
            </a:r>
            <a:endParaRPr sz="900">
              <a:latin typeface="Courier New"/>
              <a:ea typeface="Courier New"/>
              <a:cs typeface="Courier New"/>
              <a:sym typeface="Courier New"/>
            </a:endParaRPr>
          </a:p>
          <a:p>
            <a:pPr marL="0" marR="0" lvl="0" indent="0" algn="l" rtl="0">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SELECT </a:t>
            </a:r>
            <a:endParaRPr sz="900">
              <a:latin typeface="Courier New"/>
              <a:ea typeface="Courier New"/>
              <a:cs typeface="Courier New"/>
              <a:sym typeface="Courier New"/>
            </a:endParaRPr>
          </a:p>
          <a:p>
            <a:pPr marL="0" marR="0" lvl="0" indent="0" algn="l" rtl="0">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  month, </a:t>
            </a:r>
            <a:endParaRPr sz="900">
              <a:latin typeface="Courier New"/>
              <a:ea typeface="Courier New"/>
              <a:cs typeface="Courier New"/>
              <a:sym typeface="Courier New"/>
            </a:endParaRPr>
          </a:p>
          <a:p>
            <a:pPr marL="0" marR="0" lvl="0" indent="0" algn="l" rtl="0">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  1.0 * sum_canceled_87 / sum_active_87 AS churn_87,</a:t>
            </a:r>
            <a:endParaRPr sz="900">
              <a:latin typeface="Courier New"/>
              <a:ea typeface="Courier New"/>
              <a:cs typeface="Courier New"/>
              <a:sym typeface="Courier New"/>
            </a:endParaRPr>
          </a:p>
          <a:p>
            <a:pPr marL="0" marR="0" lvl="0" indent="0" algn="l" rtl="0">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  1.0 * sum_canceled_30 / sum_active_30 AS churn_30</a:t>
            </a:r>
            <a:endParaRPr sz="900">
              <a:latin typeface="Courier New"/>
              <a:ea typeface="Courier New"/>
              <a:cs typeface="Courier New"/>
              <a:sym typeface="Courier New"/>
            </a:endParaRPr>
          </a:p>
          <a:p>
            <a:pPr marL="0" marR="0" lvl="0" indent="0" algn="l" rtl="0">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FROM status_aggregate;</a:t>
            </a:r>
            <a:endParaRPr sz="900">
              <a:latin typeface="Courier New"/>
              <a:ea typeface="Courier New"/>
              <a:cs typeface="Courier New"/>
              <a:sym typeface="Courier New"/>
            </a:endParaRPr>
          </a:p>
          <a:p>
            <a:pPr marL="0" marR="0" lvl="0" indent="0" algn="l" rtl="0">
              <a:lnSpc>
                <a:spcPct val="100000"/>
              </a:lnSpc>
              <a:spcBef>
                <a:spcPts val="0"/>
              </a:spcBef>
              <a:spcAft>
                <a:spcPts val="0"/>
              </a:spcAft>
              <a:buClr>
                <a:schemeClr val="dk1"/>
              </a:buClr>
              <a:buSzPts val="1100"/>
              <a:buFont typeface="Arial"/>
              <a:buNone/>
            </a:pPr>
            <a:endParaRPr sz="900">
              <a:latin typeface="Courier New"/>
              <a:ea typeface="Courier New"/>
              <a:cs typeface="Courier New"/>
              <a:sym typeface="Courier New"/>
            </a:endParaRPr>
          </a:p>
          <a:p>
            <a:pPr marL="0" marR="0" lvl="0" indent="0" algn="l" rtl="0">
              <a:lnSpc>
                <a:spcPct val="100000"/>
              </a:lnSpc>
              <a:spcBef>
                <a:spcPts val="0"/>
              </a:spcBef>
              <a:spcAft>
                <a:spcPts val="0"/>
              </a:spcAft>
              <a:buClr>
                <a:schemeClr val="dk1"/>
              </a:buClr>
              <a:buSzPts val="1100"/>
              <a:buFont typeface="Arial"/>
              <a:buNone/>
            </a:pPr>
            <a:endParaRPr sz="900">
              <a:latin typeface="Courier New"/>
              <a:ea typeface="Courier New"/>
              <a:cs typeface="Courier New"/>
              <a:sym typeface="Courier New"/>
            </a:endParaRPr>
          </a:p>
          <a:p>
            <a:pPr marL="0" marR="0" lvl="0" indent="0" algn="l" rtl="0">
              <a:lnSpc>
                <a:spcPct val="100000"/>
              </a:lnSpc>
              <a:spcBef>
                <a:spcPts val="0"/>
              </a:spcBef>
              <a:spcAft>
                <a:spcPts val="0"/>
              </a:spcAft>
              <a:buClr>
                <a:schemeClr val="dk1"/>
              </a:buClr>
              <a:buSzPts val="1100"/>
              <a:buFont typeface="Arial"/>
              <a:buNone/>
            </a:pPr>
            <a:endParaRPr sz="900">
              <a:latin typeface="Courier New"/>
              <a:ea typeface="Courier New"/>
              <a:cs typeface="Courier New"/>
              <a:sym typeface="Courier New"/>
            </a:endParaRPr>
          </a:p>
          <a:p>
            <a:pPr marL="0" marR="0" lvl="0" indent="0" algn="l" rtl="0">
              <a:lnSpc>
                <a:spcPct val="100000"/>
              </a:lnSpc>
              <a:spcBef>
                <a:spcPts val="0"/>
              </a:spcBef>
              <a:spcAft>
                <a:spcPts val="0"/>
              </a:spcAft>
              <a:buClr>
                <a:schemeClr val="dk1"/>
              </a:buClr>
              <a:buSzPts val="1100"/>
              <a:buFont typeface="Arial"/>
              <a:buNone/>
            </a:pPr>
            <a:endParaRPr sz="900">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rgbClr val="000000"/>
              </a:solidFill>
              <a:latin typeface="Courier New"/>
              <a:ea typeface="Courier New"/>
              <a:cs typeface="Courier New"/>
              <a:sym typeface="Courier New"/>
            </a:endParaRPr>
          </a:p>
        </p:txBody>
      </p:sp>
      <p:sp>
        <p:nvSpPr>
          <p:cNvPr id="392" name="Google Shape;392;p63"/>
          <p:cNvSpPr txBox="1"/>
          <p:nvPr/>
        </p:nvSpPr>
        <p:spPr>
          <a:xfrm>
            <a:off x="177975" y="1201325"/>
            <a:ext cx="4920900" cy="1833000"/>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200">
                <a:solidFill>
                  <a:schemeClr val="dk1"/>
                </a:solidFill>
                <a:latin typeface="Roboto"/>
                <a:ea typeface="Roboto"/>
                <a:cs typeface="Roboto"/>
                <a:sym typeface="Roboto"/>
              </a:rPr>
              <a:t>Modify the SELECT statement to indicate the month and to calculate the churn in each segment.</a:t>
            </a:r>
            <a:endParaRPr sz="1200">
              <a:latin typeface="Roboto"/>
              <a:ea typeface="Roboto"/>
              <a:cs typeface="Roboto"/>
              <a:sym typeface="Roboto"/>
            </a:endParaRPr>
          </a:p>
          <a:p>
            <a:pPr marL="0" marR="0" lvl="0" indent="0" algn="l" rtl="0">
              <a:lnSpc>
                <a:spcPct val="115000"/>
              </a:lnSpc>
              <a:spcBef>
                <a:spcPts val="0"/>
              </a:spcBef>
              <a:spcAft>
                <a:spcPts val="0"/>
              </a:spcAft>
              <a:buClr>
                <a:schemeClr val="dk1"/>
              </a:buClr>
              <a:buSzPts val="1100"/>
              <a:buFont typeface="Arial"/>
              <a:buNone/>
            </a:pPr>
            <a:endParaRPr sz="1200" b="0" i="0" u="none" strike="noStrike" cap="none">
              <a:solidFill>
                <a:srgbClr val="000000"/>
              </a:solidFill>
              <a:latin typeface="Roboto"/>
              <a:ea typeface="Roboto"/>
              <a:cs typeface="Roboto"/>
              <a:sym typeface="Roboto"/>
            </a:endParaRPr>
          </a:p>
        </p:txBody>
      </p:sp>
      <p:graphicFrame>
        <p:nvGraphicFramePr>
          <p:cNvPr id="393" name="Google Shape;393;p63"/>
          <p:cNvGraphicFramePr/>
          <p:nvPr/>
        </p:nvGraphicFramePr>
        <p:xfrm>
          <a:off x="177975" y="3189000"/>
          <a:ext cx="4920900" cy="1479511"/>
        </p:xfrm>
        <a:graphic>
          <a:graphicData uri="http://schemas.openxmlformats.org/drawingml/2006/table">
            <a:tbl>
              <a:tblPr>
                <a:noFill/>
                <a:tableStyleId>{60BDF8D7-AFA9-412E-A79F-3B8E0348F5FA}</a:tableStyleId>
              </a:tblPr>
              <a:tblGrid>
                <a:gridCol w="1575650">
                  <a:extLst>
                    <a:ext uri="{9D8B030D-6E8A-4147-A177-3AD203B41FA5}">
                      <a16:colId xmlns:a16="http://schemas.microsoft.com/office/drawing/2014/main" val="20000"/>
                    </a:ext>
                  </a:extLst>
                </a:gridCol>
                <a:gridCol w="1641275">
                  <a:extLst>
                    <a:ext uri="{9D8B030D-6E8A-4147-A177-3AD203B41FA5}">
                      <a16:colId xmlns:a16="http://schemas.microsoft.com/office/drawing/2014/main" val="20001"/>
                    </a:ext>
                  </a:extLst>
                </a:gridCol>
                <a:gridCol w="1703975">
                  <a:extLst>
                    <a:ext uri="{9D8B030D-6E8A-4147-A177-3AD203B41FA5}">
                      <a16:colId xmlns:a16="http://schemas.microsoft.com/office/drawing/2014/main" val="20002"/>
                    </a:ext>
                  </a:extLst>
                </a:gridCol>
              </a:tblGrid>
              <a:tr h="416800">
                <a:tc>
                  <a:txBody>
                    <a:bodyPr/>
                    <a:lstStyle/>
                    <a:p>
                      <a:pPr marL="0" lvl="0" indent="0" algn="ctr" rtl="0">
                        <a:lnSpc>
                          <a:spcPct val="115000"/>
                        </a:lnSpc>
                        <a:spcBef>
                          <a:spcPts val="0"/>
                        </a:spcBef>
                        <a:spcAft>
                          <a:spcPts val="0"/>
                        </a:spcAft>
                        <a:buNone/>
                      </a:pPr>
                      <a:r>
                        <a:rPr lang="en" sz="1050" b="1">
                          <a:solidFill>
                            <a:srgbClr val="292929"/>
                          </a:solidFill>
                          <a:highlight>
                            <a:srgbClr val="E9EAEA"/>
                          </a:highlight>
                          <a:latin typeface="Roboto"/>
                          <a:ea typeface="Roboto"/>
                          <a:cs typeface="Roboto"/>
                          <a:sym typeface="Roboto"/>
                        </a:rPr>
                        <a:t>month</a:t>
                      </a:r>
                      <a:endParaRPr sz="1050" b="1">
                        <a:solidFill>
                          <a:srgbClr val="292929"/>
                        </a:solidFill>
                        <a:highlight>
                          <a:srgbClr val="E9EAEA"/>
                        </a:highlight>
                        <a:latin typeface="Roboto"/>
                        <a:ea typeface="Roboto"/>
                        <a:cs typeface="Roboto"/>
                        <a:sym typeface="Roboto"/>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0E0E0"/>
                    </a:solidFill>
                  </a:tcPr>
                </a:tc>
                <a:tc>
                  <a:txBody>
                    <a:bodyPr/>
                    <a:lstStyle/>
                    <a:p>
                      <a:pPr marL="0" lvl="0" indent="0" algn="ctr" rtl="0">
                        <a:lnSpc>
                          <a:spcPct val="115000"/>
                        </a:lnSpc>
                        <a:spcBef>
                          <a:spcPts val="0"/>
                        </a:spcBef>
                        <a:spcAft>
                          <a:spcPts val="0"/>
                        </a:spcAft>
                        <a:buNone/>
                      </a:pPr>
                      <a:r>
                        <a:rPr lang="en" sz="1050" b="1">
                          <a:solidFill>
                            <a:srgbClr val="292929"/>
                          </a:solidFill>
                          <a:highlight>
                            <a:srgbClr val="E9EAEA"/>
                          </a:highlight>
                          <a:latin typeface="Roboto"/>
                          <a:ea typeface="Roboto"/>
                          <a:cs typeface="Roboto"/>
                          <a:sym typeface="Roboto"/>
                        </a:rPr>
                        <a:t>churn_87</a:t>
                      </a:r>
                      <a:endParaRPr sz="1050" b="1">
                        <a:solidFill>
                          <a:srgbClr val="292929"/>
                        </a:solidFill>
                        <a:highlight>
                          <a:srgbClr val="E9EAEA"/>
                        </a:highlight>
                        <a:latin typeface="Roboto"/>
                        <a:ea typeface="Roboto"/>
                        <a:cs typeface="Roboto"/>
                        <a:sym typeface="Roboto"/>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0E0E0"/>
                    </a:solidFill>
                  </a:tcPr>
                </a:tc>
                <a:tc>
                  <a:txBody>
                    <a:bodyPr/>
                    <a:lstStyle/>
                    <a:p>
                      <a:pPr marL="0" lvl="0" indent="0" algn="ctr" rtl="0">
                        <a:lnSpc>
                          <a:spcPct val="115000"/>
                        </a:lnSpc>
                        <a:spcBef>
                          <a:spcPts val="0"/>
                        </a:spcBef>
                        <a:spcAft>
                          <a:spcPts val="0"/>
                        </a:spcAft>
                        <a:buNone/>
                      </a:pPr>
                      <a:r>
                        <a:rPr lang="en" sz="1050" b="1">
                          <a:solidFill>
                            <a:srgbClr val="292929"/>
                          </a:solidFill>
                          <a:highlight>
                            <a:srgbClr val="E9EAEA"/>
                          </a:highlight>
                          <a:latin typeface="Roboto"/>
                          <a:ea typeface="Roboto"/>
                          <a:cs typeface="Roboto"/>
                          <a:sym typeface="Roboto"/>
                        </a:rPr>
                        <a:t>churn_30</a:t>
                      </a:r>
                      <a:endParaRPr sz="1050" b="1">
                        <a:solidFill>
                          <a:srgbClr val="292929"/>
                        </a:solidFill>
                        <a:highlight>
                          <a:srgbClr val="E9EAEA"/>
                        </a:highlight>
                        <a:latin typeface="Roboto"/>
                        <a:ea typeface="Roboto"/>
                        <a:cs typeface="Roboto"/>
                        <a:sym typeface="Roboto"/>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0E0E0"/>
                    </a:solidFill>
                  </a:tcPr>
                </a:tc>
                <a:extLst>
                  <a:ext uri="{0D108BD9-81ED-4DB2-BD59-A6C34878D82A}">
                    <a16:rowId xmlns:a16="http://schemas.microsoft.com/office/drawing/2014/main" val="10000"/>
                  </a:ext>
                </a:extLst>
              </a:tr>
              <a:tr h="335475">
                <a:tc>
                  <a:txBody>
                    <a:bodyPr/>
                    <a:lstStyle/>
                    <a:p>
                      <a:pPr marL="0" lvl="0" indent="0" algn="ctr" rtl="0">
                        <a:lnSpc>
                          <a:spcPct val="115000"/>
                        </a:lnSpc>
                        <a:spcBef>
                          <a:spcPts val="0"/>
                        </a:spcBef>
                        <a:spcAft>
                          <a:spcPts val="0"/>
                        </a:spcAft>
                        <a:buNone/>
                      </a:pPr>
                      <a:r>
                        <a:rPr lang="en" sz="1050">
                          <a:solidFill>
                            <a:srgbClr val="525252"/>
                          </a:solidFill>
                          <a:highlight>
                            <a:srgbClr val="E9EAEA"/>
                          </a:highlight>
                          <a:latin typeface="Roboto"/>
                          <a:ea typeface="Roboto"/>
                          <a:cs typeface="Roboto"/>
                          <a:sym typeface="Roboto"/>
                        </a:rPr>
                        <a:t>2017-01-01</a:t>
                      </a:r>
                      <a:endParaRPr sz="1050">
                        <a:solidFill>
                          <a:srgbClr val="525252"/>
                        </a:solidFill>
                        <a:highlight>
                          <a:srgbClr val="E9EAEA"/>
                        </a:highlight>
                        <a:latin typeface="Roboto"/>
                        <a:ea typeface="Roboto"/>
                        <a:cs typeface="Roboto"/>
                        <a:sym typeface="Roboto"/>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BEBEB"/>
                    </a:solidFill>
                  </a:tcPr>
                </a:tc>
                <a:tc>
                  <a:txBody>
                    <a:bodyPr/>
                    <a:lstStyle/>
                    <a:p>
                      <a:pPr marL="0" lvl="0" indent="0" algn="ctr" rtl="0">
                        <a:lnSpc>
                          <a:spcPct val="115000"/>
                        </a:lnSpc>
                        <a:spcBef>
                          <a:spcPts val="0"/>
                        </a:spcBef>
                        <a:spcAft>
                          <a:spcPts val="0"/>
                        </a:spcAft>
                        <a:buNone/>
                      </a:pPr>
                      <a:r>
                        <a:rPr lang="en" sz="1050">
                          <a:solidFill>
                            <a:srgbClr val="525252"/>
                          </a:solidFill>
                          <a:highlight>
                            <a:srgbClr val="E9EAEA"/>
                          </a:highlight>
                          <a:latin typeface="Roboto"/>
                          <a:ea typeface="Roboto"/>
                          <a:cs typeface="Roboto"/>
                          <a:sym typeface="Roboto"/>
                        </a:rPr>
                        <a:t>0.251798561151079</a:t>
                      </a:r>
                      <a:endParaRPr sz="1050">
                        <a:solidFill>
                          <a:srgbClr val="525252"/>
                        </a:solidFill>
                        <a:highlight>
                          <a:srgbClr val="E9EAEA"/>
                        </a:highlight>
                        <a:latin typeface="Roboto"/>
                        <a:ea typeface="Roboto"/>
                        <a:cs typeface="Roboto"/>
                        <a:sym typeface="Roboto"/>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BEBEB"/>
                    </a:solidFill>
                  </a:tcPr>
                </a:tc>
                <a:tc>
                  <a:txBody>
                    <a:bodyPr/>
                    <a:lstStyle/>
                    <a:p>
                      <a:pPr marL="0" lvl="0" indent="0" algn="ctr" rtl="0">
                        <a:lnSpc>
                          <a:spcPct val="115000"/>
                        </a:lnSpc>
                        <a:spcBef>
                          <a:spcPts val="0"/>
                        </a:spcBef>
                        <a:spcAft>
                          <a:spcPts val="0"/>
                        </a:spcAft>
                        <a:buNone/>
                      </a:pPr>
                      <a:r>
                        <a:rPr lang="en" sz="1050">
                          <a:solidFill>
                            <a:srgbClr val="525252"/>
                          </a:solidFill>
                          <a:highlight>
                            <a:srgbClr val="E9EAEA"/>
                          </a:highlight>
                          <a:latin typeface="Roboto"/>
                          <a:ea typeface="Roboto"/>
                          <a:cs typeface="Roboto"/>
                          <a:sym typeface="Roboto"/>
                        </a:rPr>
                        <a:t>0.0756013745704467</a:t>
                      </a:r>
                      <a:endParaRPr sz="1050">
                        <a:solidFill>
                          <a:srgbClr val="525252"/>
                        </a:solidFill>
                        <a:highlight>
                          <a:srgbClr val="E9EAEA"/>
                        </a:highlight>
                        <a:latin typeface="Roboto"/>
                        <a:ea typeface="Roboto"/>
                        <a:cs typeface="Roboto"/>
                        <a:sym typeface="Roboto"/>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BEBEB"/>
                    </a:solidFill>
                  </a:tcPr>
                </a:tc>
                <a:extLst>
                  <a:ext uri="{0D108BD9-81ED-4DB2-BD59-A6C34878D82A}">
                    <a16:rowId xmlns:a16="http://schemas.microsoft.com/office/drawing/2014/main" val="10001"/>
                  </a:ext>
                </a:extLst>
              </a:tr>
              <a:tr h="335475">
                <a:tc>
                  <a:txBody>
                    <a:bodyPr/>
                    <a:lstStyle/>
                    <a:p>
                      <a:pPr marL="0" lvl="0" indent="0" algn="ctr" rtl="0">
                        <a:lnSpc>
                          <a:spcPct val="115000"/>
                        </a:lnSpc>
                        <a:spcBef>
                          <a:spcPts val="0"/>
                        </a:spcBef>
                        <a:spcAft>
                          <a:spcPts val="0"/>
                        </a:spcAft>
                        <a:buNone/>
                      </a:pPr>
                      <a:r>
                        <a:rPr lang="en" sz="1050">
                          <a:solidFill>
                            <a:srgbClr val="525252"/>
                          </a:solidFill>
                          <a:highlight>
                            <a:srgbClr val="E9EAEA"/>
                          </a:highlight>
                          <a:latin typeface="Roboto"/>
                          <a:ea typeface="Roboto"/>
                          <a:cs typeface="Roboto"/>
                          <a:sym typeface="Roboto"/>
                        </a:rPr>
                        <a:t>2017-02-01</a:t>
                      </a:r>
                      <a:endParaRPr sz="1050">
                        <a:solidFill>
                          <a:srgbClr val="525252"/>
                        </a:solidFill>
                        <a:highlight>
                          <a:srgbClr val="E9EAEA"/>
                        </a:highlight>
                        <a:latin typeface="Roboto"/>
                        <a:ea typeface="Roboto"/>
                        <a:cs typeface="Roboto"/>
                        <a:sym typeface="Roboto"/>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BEBEB"/>
                    </a:solidFill>
                  </a:tcPr>
                </a:tc>
                <a:tc>
                  <a:txBody>
                    <a:bodyPr/>
                    <a:lstStyle/>
                    <a:p>
                      <a:pPr marL="0" lvl="0" indent="0" algn="ctr" rtl="0">
                        <a:lnSpc>
                          <a:spcPct val="115000"/>
                        </a:lnSpc>
                        <a:spcBef>
                          <a:spcPts val="0"/>
                        </a:spcBef>
                        <a:spcAft>
                          <a:spcPts val="0"/>
                        </a:spcAft>
                        <a:buNone/>
                      </a:pPr>
                      <a:r>
                        <a:rPr lang="en" sz="1050">
                          <a:solidFill>
                            <a:srgbClr val="525252"/>
                          </a:solidFill>
                          <a:highlight>
                            <a:srgbClr val="E9EAEA"/>
                          </a:highlight>
                          <a:latin typeface="Roboto"/>
                          <a:ea typeface="Roboto"/>
                          <a:cs typeface="Roboto"/>
                          <a:sym typeface="Roboto"/>
                        </a:rPr>
                        <a:t>0.32034632034632</a:t>
                      </a:r>
                      <a:endParaRPr sz="1050">
                        <a:solidFill>
                          <a:srgbClr val="525252"/>
                        </a:solidFill>
                        <a:highlight>
                          <a:srgbClr val="E9EAEA"/>
                        </a:highlight>
                        <a:latin typeface="Roboto"/>
                        <a:ea typeface="Roboto"/>
                        <a:cs typeface="Roboto"/>
                        <a:sym typeface="Roboto"/>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BEBEB"/>
                    </a:solidFill>
                  </a:tcPr>
                </a:tc>
                <a:tc>
                  <a:txBody>
                    <a:bodyPr/>
                    <a:lstStyle/>
                    <a:p>
                      <a:pPr marL="0" lvl="0" indent="0" algn="ctr" rtl="0">
                        <a:lnSpc>
                          <a:spcPct val="115000"/>
                        </a:lnSpc>
                        <a:spcBef>
                          <a:spcPts val="0"/>
                        </a:spcBef>
                        <a:spcAft>
                          <a:spcPts val="0"/>
                        </a:spcAft>
                        <a:buNone/>
                      </a:pPr>
                      <a:r>
                        <a:rPr lang="en" sz="1050">
                          <a:solidFill>
                            <a:srgbClr val="525252"/>
                          </a:solidFill>
                          <a:highlight>
                            <a:srgbClr val="E9EAEA"/>
                          </a:highlight>
                          <a:latin typeface="Roboto"/>
                          <a:ea typeface="Roboto"/>
                          <a:cs typeface="Roboto"/>
                          <a:sym typeface="Roboto"/>
                        </a:rPr>
                        <a:t>0.0733590733590734</a:t>
                      </a:r>
                      <a:endParaRPr sz="1050">
                        <a:solidFill>
                          <a:srgbClr val="525252"/>
                        </a:solidFill>
                        <a:highlight>
                          <a:srgbClr val="E9EAEA"/>
                        </a:highlight>
                        <a:latin typeface="Roboto"/>
                        <a:ea typeface="Roboto"/>
                        <a:cs typeface="Roboto"/>
                        <a:sym typeface="Roboto"/>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BEBEB"/>
                    </a:solidFill>
                  </a:tcPr>
                </a:tc>
                <a:extLst>
                  <a:ext uri="{0D108BD9-81ED-4DB2-BD59-A6C34878D82A}">
                    <a16:rowId xmlns:a16="http://schemas.microsoft.com/office/drawing/2014/main" val="10002"/>
                  </a:ext>
                </a:extLst>
              </a:tr>
              <a:tr h="335475">
                <a:tc>
                  <a:txBody>
                    <a:bodyPr/>
                    <a:lstStyle/>
                    <a:p>
                      <a:pPr marL="0" lvl="0" indent="0" algn="ctr" rtl="0">
                        <a:lnSpc>
                          <a:spcPct val="115000"/>
                        </a:lnSpc>
                        <a:spcBef>
                          <a:spcPts val="0"/>
                        </a:spcBef>
                        <a:spcAft>
                          <a:spcPts val="0"/>
                        </a:spcAft>
                        <a:buNone/>
                      </a:pPr>
                      <a:r>
                        <a:rPr lang="en" sz="1050">
                          <a:solidFill>
                            <a:srgbClr val="525252"/>
                          </a:solidFill>
                          <a:highlight>
                            <a:srgbClr val="E9EAEA"/>
                          </a:highlight>
                          <a:latin typeface="Roboto"/>
                          <a:ea typeface="Roboto"/>
                          <a:cs typeface="Roboto"/>
                          <a:sym typeface="Roboto"/>
                        </a:rPr>
                        <a:t>2017-03-01</a:t>
                      </a:r>
                      <a:endParaRPr sz="1050">
                        <a:solidFill>
                          <a:srgbClr val="525252"/>
                        </a:solidFill>
                        <a:highlight>
                          <a:srgbClr val="E9EAEA"/>
                        </a:highlight>
                        <a:latin typeface="Roboto"/>
                        <a:ea typeface="Roboto"/>
                        <a:cs typeface="Roboto"/>
                        <a:sym typeface="Roboto"/>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BEBEB"/>
                    </a:solidFill>
                  </a:tcPr>
                </a:tc>
                <a:tc>
                  <a:txBody>
                    <a:bodyPr/>
                    <a:lstStyle/>
                    <a:p>
                      <a:pPr marL="0" lvl="0" indent="0" algn="ctr" rtl="0">
                        <a:lnSpc>
                          <a:spcPct val="115000"/>
                        </a:lnSpc>
                        <a:spcBef>
                          <a:spcPts val="0"/>
                        </a:spcBef>
                        <a:spcAft>
                          <a:spcPts val="0"/>
                        </a:spcAft>
                        <a:buNone/>
                      </a:pPr>
                      <a:r>
                        <a:rPr lang="en" sz="1050">
                          <a:solidFill>
                            <a:srgbClr val="525252"/>
                          </a:solidFill>
                          <a:highlight>
                            <a:srgbClr val="E9EAEA"/>
                          </a:highlight>
                          <a:latin typeface="Roboto"/>
                          <a:ea typeface="Roboto"/>
                          <a:cs typeface="Roboto"/>
                          <a:sym typeface="Roboto"/>
                        </a:rPr>
                        <a:t>0.485875706214689</a:t>
                      </a:r>
                      <a:endParaRPr sz="1050">
                        <a:solidFill>
                          <a:srgbClr val="525252"/>
                        </a:solidFill>
                        <a:highlight>
                          <a:srgbClr val="E9EAEA"/>
                        </a:highlight>
                        <a:latin typeface="Roboto"/>
                        <a:ea typeface="Roboto"/>
                        <a:cs typeface="Roboto"/>
                        <a:sym typeface="Roboto"/>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BEBEB"/>
                    </a:solidFill>
                  </a:tcPr>
                </a:tc>
                <a:tc>
                  <a:txBody>
                    <a:bodyPr/>
                    <a:lstStyle/>
                    <a:p>
                      <a:pPr marL="0" lvl="0" indent="0" algn="ctr" rtl="0">
                        <a:lnSpc>
                          <a:spcPct val="115000"/>
                        </a:lnSpc>
                        <a:spcBef>
                          <a:spcPts val="0"/>
                        </a:spcBef>
                        <a:spcAft>
                          <a:spcPts val="0"/>
                        </a:spcAft>
                        <a:buNone/>
                      </a:pPr>
                      <a:r>
                        <a:rPr lang="en" sz="1050">
                          <a:solidFill>
                            <a:srgbClr val="525252"/>
                          </a:solidFill>
                          <a:highlight>
                            <a:srgbClr val="E9EAEA"/>
                          </a:highlight>
                          <a:latin typeface="Roboto"/>
                          <a:ea typeface="Roboto"/>
                          <a:cs typeface="Roboto"/>
                          <a:sym typeface="Roboto"/>
                        </a:rPr>
                        <a:t>0.11731843575419</a:t>
                      </a:r>
                      <a:endParaRPr sz="1050">
                        <a:solidFill>
                          <a:srgbClr val="525252"/>
                        </a:solidFill>
                        <a:highlight>
                          <a:srgbClr val="E9EAEA"/>
                        </a:highlight>
                        <a:latin typeface="Roboto"/>
                        <a:ea typeface="Roboto"/>
                        <a:cs typeface="Roboto"/>
                        <a:sym typeface="Roboto"/>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BEBEB"/>
                    </a:solidFill>
                  </a:tcPr>
                </a:tc>
                <a:extLst>
                  <a:ext uri="{0D108BD9-81ED-4DB2-BD59-A6C34878D82A}">
                    <a16:rowId xmlns:a16="http://schemas.microsoft.com/office/drawing/2014/main" val="10003"/>
                  </a:ext>
                </a:extLst>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398" name="Google Shape;398;p64"/>
          <p:cNvSpPr txBox="1"/>
          <p:nvPr/>
        </p:nvSpPr>
        <p:spPr>
          <a:xfrm>
            <a:off x="311700" y="292625"/>
            <a:ext cx="8520600" cy="8376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2400"/>
              <a:buFont typeface="Arial"/>
              <a:buNone/>
            </a:pPr>
            <a:r>
              <a:rPr lang="en" sz="2400" b="1">
                <a:solidFill>
                  <a:srgbClr val="295269"/>
                </a:solidFill>
                <a:latin typeface="Roboto"/>
                <a:ea typeface="Roboto"/>
                <a:cs typeface="Roboto"/>
                <a:sym typeface="Roboto"/>
              </a:rPr>
              <a:t>3.9 BONUS</a:t>
            </a:r>
            <a:endParaRPr sz="2400" b="1" i="0" u="none" strike="noStrike" cap="none">
              <a:solidFill>
                <a:srgbClr val="295269"/>
              </a:solidFill>
              <a:latin typeface="Roboto"/>
              <a:ea typeface="Roboto"/>
              <a:cs typeface="Roboto"/>
              <a:sym typeface="Roboto"/>
            </a:endParaRPr>
          </a:p>
        </p:txBody>
      </p:sp>
      <p:sp>
        <p:nvSpPr>
          <p:cNvPr id="399" name="Google Shape;399;p64"/>
          <p:cNvSpPr txBox="1"/>
          <p:nvPr/>
        </p:nvSpPr>
        <p:spPr>
          <a:xfrm>
            <a:off x="5179100" y="1201325"/>
            <a:ext cx="3870900" cy="3746400"/>
          </a:xfrm>
          <a:prstGeom prst="rect">
            <a:avLst/>
          </a:prstGeom>
          <a:solidFill>
            <a:srgbClr val="D9D9D9"/>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a:t>
            </a:r>
            <a:endParaRPr sz="900">
              <a:latin typeface="Courier New"/>
              <a:ea typeface="Courier New"/>
              <a:cs typeface="Courier New"/>
              <a:sym typeface="Courier New"/>
            </a:endParaRPr>
          </a:p>
          <a:p>
            <a:pPr marL="0" marR="0" lvl="0" indent="0" algn="l" rtl="0">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status AS (</a:t>
            </a:r>
            <a:endParaRPr sz="900">
              <a:latin typeface="Courier New"/>
              <a:ea typeface="Courier New"/>
              <a:cs typeface="Courier New"/>
              <a:sym typeface="Courier New"/>
            </a:endParaRPr>
          </a:p>
          <a:p>
            <a:pPr marL="0" marR="0" lvl="0" indent="0" algn="l" rtl="0">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SELECT id, </a:t>
            </a:r>
            <a:endParaRPr sz="900">
              <a:latin typeface="Courier New"/>
              <a:ea typeface="Courier New"/>
              <a:cs typeface="Courier New"/>
              <a:sym typeface="Courier New"/>
            </a:endParaRPr>
          </a:p>
          <a:p>
            <a:pPr marL="0" marR="0" lvl="0" indent="0" algn="l" rtl="0">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  first_day AS month,</a:t>
            </a:r>
            <a:endParaRPr sz="900">
              <a:latin typeface="Courier New"/>
              <a:ea typeface="Courier New"/>
              <a:cs typeface="Courier New"/>
              <a:sym typeface="Courier New"/>
            </a:endParaRPr>
          </a:p>
          <a:p>
            <a:pPr marL="0" marR="0" lvl="0" indent="0" algn="l" rtl="0">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  segment,</a:t>
            </a:r>
            <a:endParaRPr sz="900">
              <a:latin typeface="Courier New"/>
              <a:ea typeface="Courier New"/>
              <a:cs typeface="Courier New"/>
              <a:sym typeface="Courier New"/>
            </a:endParaRPr>
          </a:p>
          <a:p>
            <a:pPr marL="0" marR="0" lvl="0" indent="0" algn="l" rtl="0">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  CASE</a:t>
            </a:r>
            <a:endParaRPr sz="900">
              <a:latin typeface="Courier New"/>
              <a:ea typeface="Courier New"/>
              <a:cs typeface="Courier New"/>
              <a:sym typeface="Courier New"/>
            </a:endParaRPr>
          </a:p>
          <a:p>
            <a:pPr marL="0" marR="0" lvl="0" indent="0" algn="l" rtl="0">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    WHEN (subscription_start &lt; first_day) AND (subscription_end &gt; first_day OR subscription_end IS NULL) THEN 1</a:t>
            </a:r>
            <a:endParaRPr sz="900">
              <a:latin typeface="Courier New"/>
              <a:ea typeface="Courier New"/>
              <a:cs typeface="Courier New"/>
              <a:sym typeface="Courier New"/>
            </a:endParaRPr>
          </a:p>
          <a:p>
            <a:pPr marL="0" marR="0" lvl="0" indent="0" algn="l" rtl="0">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    ELSE 0 </a:t>
            </a:r>
            <a:endParaRPr sz="900">
              <a:latin typeface="Courier New"/>
              <a:ea typeface="Courier New"/>
              <a:cs typeface="Courier New"/>
              <a:sym typeface="Courier New"/>
            </a:endParaRPr>
          </a:p>
          <a:p>
            <a:pPr marL="0" marR="0" lvl="0" indent="0" algn="l" rtl="0">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  END AS is_active,</a:t>
            </a:r>
            <a:endParaRPr sz="900">
              <a:latin typeface="Courier New"/>
              <a:ea typeface="Courier New"/>
              <a:cs typeface="Courier New"/>
              <a:sym typeface="Courier New"/>
            </a:endParaRPr>
          </a:p>
          <a:p>
            <a:pPr marL="0" marR="0" lvl="0" indent="0" algn="l" rtl="0">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  CASE</a:t>
            </a:r>
            <a:endParaRPr sz="900">
              <a:latin typeface="Courier New"/>
              <a:ea typeface="Courier New"/>
              <a:cs typeface="Courier New"/>
              <a:sym typeface="Courier New"/>
            </a:endParaRPr>
          </a:p>
          <a:p>
            <a:pPr marL="0" marR="0" lvl="0" indent="0" algn="l" rtl="0">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   WHEN (subscription_end BETWEEN first_day AND last_day) THEN 1</a:t>
            </a:r>
            <a:endParaRPr sz="900">
              <a:latin typeface="Courier New"/>
              <a:ea typeface="Courier New"/>
              <a:cs typeface="Courier New"/>
              <a:sym typeface="Courier New"/>
            </a:endParaRPr>
          </a:p>
          <a:p>
            <a:pPr marL="0" marR="0" lvl="0" indent="0" algn="l" rtl="0">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   ELSE 0</a:t>
            </a:r>
            <a:endParaRPr sz="900">
              <a:latin typeface="Courier New"/>
              <a:ea typeface="Courier New"/>
              <a:cs typeface="Courier New"/>
              <a:sym typeface="Courier New"/>
            </a:endParaRPr>
          </a:p>
          <a:p>
            <a:pPr marL="0" marR="0" lvl="0" indent="0" algn="l" rtl="0">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   END AS is_canceled</a:t>
            </a:r>
            <a:endParaRPr sz="900">
              <a:latin typeface="Courier New"/>
              <a:ea typeface="Courier New"/>
              <a:cs typeface="Courier New"/>
              <a:sym typeface="Courier New"/>
            </a:endParaRPr>
          </a:p>
          <a:p>
            <a:pPr marL="0" marR="0" lvl="0" indent="0" algn="l" rtl="0">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FROM cross_join</a:t>
            </a:r>
            <a:endParaRPr sz="900">
              <a:latin typeface="Courier New"/>
              <a:ea typeface="Courier New"/>
              <a:cs typeface="Courier New"/>
              <a:sym typeface="Courier New"/>
            </a:endParaRPr>
          </a:p>
          <a:p>
            <a:pPr marL="0" marR="0" lvl="0" indent="0" algn="l" rtl="0">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a:t>
            </a:r>
            <a:endParaRPr sz="900">
              <a:latin typeface="Courier New"/>
              <a:ea typeface="Courier New"/>
              <a:cs typeface="Courier New"/>
              <a:sym typeface="Courier New"/>
            </a:endParaRPr>
          </a:p>
          <a:p>
            <a:pPr marL="0" marR="0" lvl="0" indent="0" algn="l" rtl="0">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status_aggregate AS (</a:t>
            </a:r>
            <a:endParaRPr sz="900">
              <a:latin typeface="Courier New"/>
              <a:ea typeface="Courier New"/>
              <a:cs typeface="Courier New"/>
              <a:sym typeface="Courier New"/>
            </a:endParaRPr>
          </a:p>
          <a:p>
            <a:pPr marL="0" marR="0" lvl="0" indent="0" algn="l" rtl="0">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SELECT</a:t>
            </a:r>
            <a:endParaRPr sz="900">
              <a:latin typeface="Courier New"/>
              <a:ea typeface="Courier New"/>
              <a:cs typeface="Courier New"/>
              <a:sym typeface="Courier New"/>
            </a:endParaRPr>
          </a:p>
          <a:p>
            <a:pPr marL="0" marR="0" lvl="0" indent="0" algn="l" rtl="0">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  month,</a:t>
            </a:r>
            <a:endParaRPr sz="900">
              <a:latin typeface="Courier New"/>
              <a:ea typeface="Courier New"/>
              <a:cs typeface="Courier New"/>
              <a:sym typeface="Courier New"/>
            </a:endParaRPr>
          </a:p>
          <a:p>
            <a:pPr marL="0" marR="0" lvl="0" indent="0" algn="l" rtl="0">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  segment,</a:t>
            </a:r>
            <a:endParaRPr sz="900">
              <a:latin typeface="Courier New"/>
              <a:ea typeface="Courier New"/>
              <a:cs typeface="Courier New"/>
              <a:sym typeface="Courier New"/>
            </a:endParaRPr>
          </a:p>
          <a:p>
            <a:pPr marL="0" marR="0" lvl="0" indent="0" algn="l" rtl="0">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  SUM(is_active) as sum_active,</a:t>
            </a:r>
            <a:endParaRPr sz="900">
              <a:latin typeface="Courier New"/>
              <a:ea typeface="Courier New"/>
              <a:cs typeface="Courier New"/>
              <a:sym typeface="Courier New"/>
            </a:endParaRPr>
          </a:p>
          <a:p>
            <a:pPr marL="0" marR="0" lvl="0" indent="0" algn="l" rtl="0">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  SUM(is_canceled) as sum_canceled</a:t>
            </a:r>
            <a:endParaRPr sz="900">
              <a:latin typeface="Courier New"/>
              <a:ea typeface="Courier New"/>
              <a:cs typeface="Courier New"/>
              <a:sym typeface="Courier New"/>
            </a:endParaRPr>
          </a:p>
          <a:p>
            <a:pPr marL="0" marR="0" lvl="0" indent="0" algn="l" rtl="0">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FROM status</a:t>
            </a:r>
            <a:endParaRPr sz="900">
              <a:latin typeface="Courier New"/>
              <a:ea typeface="Courier New"/>
              <a:cs typeface="Courier New"/>
              <a:sym typeface="Courier New"/>
            </a:endParaRPr>
          </a:p>
          <a:p>
            <a:pPr marL="0" marR="0" lvl="0" indent="0" algn="l" rtl="0">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GROUP BY month, segment</a:t>
            </a:r>
            <a:endParaRPr sz="900">
              <a:latin typeface="Courier New"/>
              <a:ea typeface="Courier New"/>
              <a:cs typeface="Courier New"/>
              <a:sym typeface="Courier New"/>
            </a:endParaRPr>
          </a:p>
          <a:p>
            <a:pPr marL="0" marR="0" lvl="0" indent="0" algn="l" rtl="0">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  </a:t>
            </a:r>
            <a:endParaRPr sz="900">
              <a:latin typeface="Courier New"/>
              <a:ea typeface="Courier New"/>
              <a:cs typeface="Courier New"/>
              <a:sym typeface="Courier New"/>
            </a:endParaRPr>
          </a:p>
          <a:p>
            <a:pPr marL="0" marR="0" lvl="0" indent="0" algn="l" rtl="0">
              <a:lnSpc>
                <a:spcPct val="100000"/>
              </a:lnSpc>
              <a:spcBef>
                <a:spcPts val="0"/>
              </a:spcBef>
              <a:spcAft>
                <a:spcPts val="0"/>
              </a:spcAft>
              <a:buClr>
                <a:schemeClr val="dk1"/>
              </a:buClr>
              <a:buSzPts val="1100"/>
              <a:buFont typeface="Arial"/>
              <a:buNone/>
            </a:pPr>
            <a:endParaRPr sz="900">
              <a:latin typeface="Courier New"/>
              <a:ea typeface="Courier New"/>
              <a:cs typeface="Courier New"/>
              <a:sym typeface="Courier New"/>
            </a:endParaRPr>
          </a:p>
          <a:p>
            <a:pPr marL="0" marR="0" lvl="0" indent="0" algn="l" rtl="0">
              <a:lnSpc>
                <a:spcPct val="100000"/>
              </a:lnSpc>
              <a:spcBef>
                <a:spcPts val="0"/>
              </a:spcBef>
              <a:spcAft>
                <a:spcPts val="0"/>
              </a:spcAft>
              <a:buClr>
                <a:schemeClr val="dk1"/>
              </a:buClr>
              <a:buSzPts val="1100"/>
              <a:buFont typeface="Arial"/>
              <a:buNone/>
            </a:pPr>
            <a:endParaRPr sz="900">
              <a:latin typeface="Courier New"/>
              <a:ea typeface="Courier New"/>
              <a:cs typeface="Courier New"/>
              <a:sym typeface="Courier New"/>
            </a:endParaRPr>
          </a:p>
          <a:p>
            <a:pPr marL="0" marR="0" lvl="0" indent="0" algn="l" rtl="0">
              <a:lnSpc>
                <a:spcPct val="100000"/>
              </a:lnSpc>
              <a:spcBef>
                <a:spcPts val="0"/>
              </a:spcBef>
              <a:spcAft>
                <a:spcPts val="0"/>
              </a:spcAft>
              <a:buClr>
                <a:schemeClr val="dk1"/>
              </a:buClr>
              <a:buSzPts val="1100"/>
              <a:buFont typeface="Arial"/>
              <a:buNone/>
            </a:pPr>
            <a:endParaRPr sz="900">
              <a:latin typeface="Courier New"/>
              <a:ea typeface="Courier New"/>
              <a:cs typeface="Courier New"/>
              <a:sym typeface="Courier New"/>
            </a:endParaRPr>
          </a:p>
          <a:p>
            <a:pPr marL="0" marR="0" lvl="0" indent="0" algn="l" rtl="0">
              <a:lnSpc>
                <a:spcPct val="100000"/>
              </a:lnSpc>
              <a:spcBef>
                <a:spcPts val="0"/>
              </a:spcBef>
              <a:spcAft>
                <a:spcPts val="0"/>
              </a:spcAft>
              <a:buClr>
                <a:schemeClr val="dk1"/>
              </a:buClr>
              <a:buSzPts val="1100"/>
              <a:buFont typeface="Arial"/>
              <a:buNone/>
            </a:pPr>
            <a:endParaRPr sz="900">
              <a:latin typeface="Courier New"/>
              <a:ea typeface="Courier New"/>
              <a:cs typeface="Courier New"/>
              <a:sym typeface="Courier New"/>
            </a:endParaRPr>
          </a:p>
          <a:p>
            <a:pPr marL="0" marR="0" lvl="0" indent="0" algn="l" rtl="0">
              <a:lnSpc>
                <a:spcPct val="100000"/>
              </a:lnSpc>
              <a:spcBef>
                <a:spcPts val="0"/>
              </a:spcBef>
              <a:spcAft>
                <a:spcPts val="0"/>
              </a:spcAft>
              <a:buClr>
                <a:schemeClr val="dk1"/>
              </a:buClr>
              <a:buSzPts val="1100"/>
              <a:buFont typeface="Arial"/>
              <a:buNone/>
            </a:pPr>
            <a:endParaRPr sz="900">
              <a:latin typeface="Courier New"/>
              <a:ea typeface="Courier New"/>
              <a:cs typeface="Courier New"/>
              <a:sym typeface="Courier New"/>
            </a:endParaRPr>
          </a:p>
          <a:p>
            <a:pPr marL="0" marR="0" lvl="0" indent="0" algn="l" rtl="0">
              <a:lnSpc>
                <a:spcPct val="100000"/>
              </a:lnSpc>
              <a:spcBef>
                <a:spcPts val="0"/>
              </a:spcBef>
              <a:spcAft>
                <a:spcPts val="0"/>
              </a:spcAft>
              <a:buClr>
                <a:schemeClr val="dk1"/>
              </a:buClr>
              <a:buSzPts val="1100"/>
              <a:buFont typeface="Arial"/>
              <a:buNone/>
            </a:pPr>
            <a:endParaRPr sz="900">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rgbClr val="000000"/>
              </a:solidFill>
              <a:latin typeface="Courier New"/>
              <a:ea typeface="Courier New"/>
              <a:cs typeface="Courier New"/>
              <a:sym typeface="Courier New"/>
            </a:endParaRPr>
          </a:p>
        </p:txBody>
      </p:sp>
      <p:sp>
        <p:nvSpPr>
          <p:cNvPr id="400" name="Google Shape;400;p64"/>
          <p:cNvSpPr txBox="1"/>
          <p:nvPr/>
        </p:nvSpPr>
        <p:spPr>
          <a:xfrm>
            <a:off x="177975" y="1201325"/>
            <a:ext cx="4920900" cy="1157700"/>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200" b="1">
                <a:solidFill>
                  <a:schemeClr val="dk1"/>
                </a:solidFill>
                <a:latin typeface="Roboto"/>
                <a:ea typeface="Roboto"/>
                <a:cs typeface="Roboto"/>
                <a:sym typeface="Roboto"/>
              </a:rPr>
              <a:t>How would you modify this code to support a large number of segments?</a:t>
            </a:r>
            <a:endParaRPr sz="1200">
              <a:solidFill>
                <a:schemeClr val="dk1"/>
              </a:solidFill>
              <a:latin typeface="Roboto"/>
              <a:ea typeface="Roboto"/>
              <a:cs typeface="Roboto"/>
              <a:sym typeface="Roboto"/>
            </a:endParaRPr>
          </a:p>
          <a:p>
            <a:pPr marL="0" lvl="0" indent="0" algn="l" rtl="0">
              <a:lnSpc>
                <a:spcPct val="115000"/>
              </a:lnSpc>
              <a:spcBef>
                <a:spcPts val="0"/>
              </a:spcBef>
              <a:spcAft>
                <a:spcPts val="0"/>
              </a:spcAft>
              <a:buNone/>
            </a:pPr>
            <a:r>
              <a:rPr lang="en" sz="1200">
                <a:solidFill>
                  <a:schemeClr val="dk1"/>
                </a:solidFill>
                <a:latin typeface="Roboto"/>
                <a:ea typeface="Roboto"/>
                <a:cs typeface="Roboto"/>
                <a:sym typeface="Roboto"/>
              </a:rPr>
              <a:t>Remove the segment hard coding from the SELECT statement in the status table. GROUP BY month AND segment in the status_aggregate table.</a:t>
            </a:r>
            <a:endParaRPr sz="1200">
              <a:solidFill>
                <a:schemeClr val="dk1"/>
              </a:solidFill>
              <a:latin typeface="Roboto"/>
              <a:ea typeface="Roboto"/>
              <a:cs typeface="Roboto"/>
              <a:sym typeface="Roboto"/>
            </a:endParaRPr>
          </a:p>
          <a:p>
            <a:pPr marL="0" marR="0" lvl="0" indent="0" algn="l" rtl="0">
              <a:lnSpc>
                <a:spcPct val="115000"/>
              </a:lnSpc>
              <a:spcBef>
                <a:spcPts val="0"/>
              </a:spcBef>
              <a:spcAft>
                <a:spcPts val="0"/>
              </a:spcAft>
              <a:buClr>
                <a:schemeClr val="dk1"/>
              </a:buClr>
              <a:buSzPts val="1100"/>
              <a:buFont typeface="Arial"/>
              <a:buNone/>
            </a:pPr>
            <a:endParaRPr sz="1200" b="0" i="0" u="none" strike="noStrike" cap="none">
              <a:solidFill>
                <a:srgbClr val="000000"/>
              </a:solidFill>
              <a:latin typeface="Roboto"/>
              <a:ea typeface="Roboto"/>
              <a:cs typeface="Roboto"/>
              <a:sym typeface="Roboto"/>
            </a:endParaRPr>
          </a:p>
        </p:txBody>
      </p:sp>
      <p:graphicFrame>
        <p:nvGraphicFramePr>
          <p:cNvPr id="401" name="Google Shape;401;p64"/>
          <p:cNvGraphicFramePr/>
          <p:nvPr/>
        </p:nvGraphicFramePr>
        <p:xfrm>
          <a:off x="177975" y="2430125"/>
          <a:ext cx="4920900" cy="2479659"/>
        </p:xfrm>
        <a:graphic>
          <a:graphicData uri="http://schemas.openxmlformats.org/drawingml/2006/table">
            <a:tbl>
              <a:tblPr>
                <a:noFill/>
                <a:tableStyleId>{60BDF8D7-AFA9-412E-A79F-3B8E0348F5FA}</a:tableStyleId>
              </a:tblPr>
              <a:tblGrid>
                <a:gridCol w="1575650">
                  <a:extLst>
                    <a:ext uri="{9D8B030D-6E8A-4147-A177-3AD203B41FA5}">
                      <a16:colId xmlns:a16="http://schemas.microsoft.com/office/drawing/2014/main" val="20000"/>
                    </a:ext>
                  </a:extLst>
                </a:gridCol>
                <a:gridCol w="1641275">
                  <a:extLst>
                    <a:ext uri="{9D8B030D-6E8A-4147-A177-3AD203B41FA5}">
                      <a16:colId xmlns:a16="http://schemas.microsoft.com/office/drawing/2014/main" val="20001"/>
                    </a:ext>
                  </a:extLst>
                </a:gridCol>
                <a:gridCol w="1703975">
                  <a:extLst>
                    <a:ext uri="{9D8B030D-6E8A-4147-A177-3AD203B41FA5}">
                      <a16:colId xmlns:a16="http://schemas.microsoft.com/office/drawing/2014/main" val="20002"/>
                    </a:ext>
                  </a:extLst>
                </a:gridCol>
              </a:tblGrid>
              <a:tr h="342100">
                <a:tc>
                  <a:txBody>
                    <a:bodyPr/>
                    <a:lstStyle/>
                    <a:p>
                      <a:pPr marL="0" lvl="0" indent="0" algn="ctr" rtl="0">
                        <a:lnSpc>
                          <a:spcPct val="115000"/>
                        </a:lnSpc>
                        <a:spcBef>
                          <a:spcPts val="0"/>
                        </a:spcBef>
                        <a:spcAft>
                          <a:spcPts val="0"/>
                        </a:spcAft>
                        <a:buNone/>
                      </a:pPr>
                      <a:r>
                        <a:rPr lang="en" sz="1050" b="1">
                          <a:solidFill>
                            <a:srgbClr val="292929"/>
                          </a:solidFill>
                          <a:highlight>
                            <a:srgbClr val="E9EAEA"/>
                          </a:highlight>
                          <a:latin typeface="Roboto"/>
                          <a:ea typeface="Roboto"/>
                          <a:cs typeface="Roboto"/>
                          <a:sym typeface="Roboto"/>
                        </a:rPr>
                        <a:t>month</a:t>
                      </a:r>
                      <a:endParaRPr sz="1050" b="1">
                        <a:solidFill>
                          <a:srgbClr val="292929"/>
                        </a:solidFill>
                        <a:highlight>
                          <a:srgbClr val="E9EAEA"/>
                        </a:highlight>
                        <a:latin typeface="Roboto"/>
                        <a:ea typeface="Roboto"/>
                        <a:cs typeface="Roboto"/>
                        <a:sym typeface="Roboto"/>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0E0E0"/>
                    </a:solidFill>
                  </a:tcPr>
                </a:tc>
                <a:tc>
                  <a:txBody>
                    <a:bodyPr/>
                    <a:lstStyle/>
                    <a:p>
                      <a:pPr marL="0" lvl="0" indent="0" algn="ctr" rtl="0">
                        <a:lnSpc>
                          <a:spcPct val="115000"/>
                        </a:lnSpc>
                        <a:spcBef>
                          <a:spcPts val="0"/>
                        </a:spcBef>
                        <a:spcAft>
                          <a:spcPts val="0"/>
                        </a:spcAft>
                        <a:buNone/>
                      </a:pPr>
                      <a:r>
                        <a:rPr lang="en" sz="1050" b="1">
                          <a:solidFill>
                            <a:srgbClr val="292929"/>
                          </a:solidFill>
                          <a:highlight>
                            <a:srgbClr val="E9EAEA"/>
                          </a:highlight>
                          <a:latin typeface="Roboto"/>
                          <a:ea typeface="Roboto"/>
                          <a:cs typeface="Roboto"/>
                          <a:sym typeface="Roboto"/>
                        </a:rPr>
                        <a:t>segment</a:t>
                      </a:r>
                      <a:endParaRPr sz="1050" b="1">
                        <a:solidFill>
                          <a:srgbClr val="292929"/>
                        </a:solidFill>
                        <a:highlight>
                          <a:srgbClr val="E9EAEA"/>
                        </a:highlight>
                        <a:latin typeface="Roboto"/>
                        <a:ea typeface="Roboto"/>
                        <a:cs typeface="Roboto"/>
                        <a:sym typeface="Roboto"/>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0E0E0"/>
                    </a:solidFill>
                  </a:tcPr>
                </a:tc>
                <a:tc>
                  <a:txBody>
                    <a:bodyPr/>
                    <a:lstStyle/>
                    <a:p>
                      <a:pPr marL="0" lvl="0" indent="0" algn="ctr" rtl="0">
                        <a:lnSpc>
                          <a:spcPct val="115000"/>
                        </a:lnSpc>
                        <a:spcBef>
                          <a:spcPts val="0"/>
                        </a:spcBef>
                        <a:spcAft>
                          <a:spcPts val="0"/>
                        </a:spcAft>
                        <a:buNone/>
                      </a:pPr>
                      <a:r>
                        <a:rPr lang="en" sz="1050" b="1">
                          <a:solidFill>
                            <a:srgbClr val="292929"/>
                          </a:solidFill>
                          <a:highlight>
                            <a:srgbClr val="E9EAEA"/>
                          </a:highlight>
                          <a:latin typeface="Roboto"/>
                          <a:ea typeface="Roboto"/>
                          <a:cs typeface="Roboto"/>
                          <a:sym typeface="Roboto"/>
                        </a:rPr>
                        <a:t>churn</a:t>
                      </a:r>
                      <a:endParaRPr sz="1050" b="1">
                        <a:solidFill>
                          <a:srgbClr val="292929"/>
                        </a:solidFill>
                        <a:highlight>
                          <a:srgbClr val="E9EAEA"/>
                        </a:highlight>
                        <a:latin typeface="Roboto"/>
                        <a:ea typeface="Roboto"/>
                        <a:cs typeface="Roboto"/>
                        <a:sym typeface="Roboto"/>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0E0E0"/>
                    </a:solidFill>
                  </a:tcPr>
                </a:tc>
                <a:extLst>
                  <a:ext uri="{0D108BD9-81ED-4DB2-BD59-A6C34878D82A}">
                    <a16:rowId xmlns:a16="http://schemas.microsoft.com/office/drawing/2014/main" val="10000"/>
                  </a:ext>
                </a:extLst>
              </a:tr>
              <a:tr h="336825">
                <a:tc>
                  <a:txBody>
                    <a:bodyPr/>
                    <a:lstStyle/>
                    <a:p>
                      <a:pPr marL="0" lvl="0" indent="0" algn="ctr" rtl="0">
                        <a:lnSpc>
                          <a:spcPct val="115000"/>
                        </a:lnSpc>
                        <a:spcBef>
                          <a:spcPts val="0"/>
                        </a:spcBef>
                        <a:spcAft>
                          <a:spcPts val="0"/>
                        </a:spcAft>
                        <a:buNone/>
                      </a:pPr>
                      <a:r>
                        <a:rPr lang="en" sz="1050">
                          <a:solidFill>
                            <a:srgbClr val="525252"/>
                          </a:solidFill>
                          <a:highlight>
                            <a:srgbClr val="E9EAEA"/>
                          </a:highlight>
                          <a:latin typeface="Roboto"/>
                          <a:ea typeface="Roboto"/>
                          <a:cs typeface="Roboto"/>
                          <a:sym typeface="Roboto"/>
                        </a:rPr>
                        <a:t>2017-01-01</a:t>
                      </a:r>
                      <a:endParaRPr sz="1050">
                        <a:solidFill>
                          <a:srgbClr val="525252"/>
                        </a:solidFill>
                        <a:highlight>
                          <a:srgbClr val="E9EAEA"/>
                        </a:highlight>
                        <a:latin typeface="Roboto"/>
                        <a:ea typeface="Roboto"/>
                        <a:cs typeface="Roboto"/>
                        <a:sym typeface="Roboto"/>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BEBEB"/>
                    </a:solidFill>
                  </a:tcPr>
                </a:tc>
                <a:tc>
                  <a:txBody>
                    <a:bodyPr/>
                    <a:lstStyle/>
                    <a:p>
                      <a:pPr marL="0" lvl="0" indent="0" algn="ctr" rtl="0">
                        <a:lnSpc>
                          <a:spcPct val="115000"/>
                        </a:lnSpc>
                        <a:spcBef>
                          <a:spcPts val="0"/>
                        </a:spcBef>
                        <a:spcAft>
                          <a:spcPts val="0"/>
                        </a:spcAft>
                        <a:buNone/>
                      </a:pPr>
                      <a:r>
                        <a:rPr lang="en" sz="1050">
                          <a:solidFill>
                            <a:srgbClr val="525252"/>
                          </a:solidFill>
                          <a:highlight>
                            <a:srgbClr val="E9EAEA"/>
                          </a:highlight>
                          <a:latin typeface="Roboto"/>
                          <a:ea typeface="Roboto"/>
                          <a:cs typeface="Roboto"/>
                          <a:sym typeface="Roboto"/>
                        </a:rPr>
                        <a:t>30</a:t>
                      </a:r>
                      <a:endParaRPr sz="1050">
                        <a:solidFill>
                          <a:srgbClr val="525252"/>
                        </a:solidFill>
                        <a:highlight>
                          <a:srgbClr val="E9EAEA"/>
                        </a:highlight>
                        <a:latin typeface="Roboto"/>
                        <a:ea typeface="Roboto"/>
                        <a:cs typeface="Roboto"/>
                        <a:sym typeface="Roboto"/>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BEBEB"/>
                    </a:solidFill>
                  </a:tcPr>
                </a:tc>
                <a:tc>
                  <a:txBody>
                    <a:bodyPr/>
                    <a:lstStyle/>
                    <a:p>
                      <a:pPr marL="0" lvl="0" indent="0" algn="ctr" rtl="0">
                        <a:lnSpc>
                          <a:spcPct val="115000"/>
                        </a:lnSpc>
                        <a:spcBef>
                          <a:spcPts val="0"/>
                        </a:spcBef>
                        <a:spcAft>
                          <a:spcPts val="0"/>
                        </a:spcAft>
                        <a:buNone/>
                      </a:pPr>
                      <a:r>
                        <a:rPr lang="en" sz="1050">
                          <a:solidFill>
                            <a:srgbClr val="525252"/>
                          </a:solidFill>
                          <a:highlight>
                            <a:srgbClr val="E9EAEA"/>
                          </a:highlight>
                          <a:latin typeface="Roboto"/>
                          <a:ea typeface="Roboto"/>
                          <a:cs typeface="Roboto"/>
                          <a:sym typeface="Roboto"/>
                        </a:rPr>
                        <a:t>0.0756013745704467</a:t>
                      </a:r>
                      <a:endParaRPr sz="1050">
                        <a:solidFill>
                          <a:srgbClr val="525252"/>
                        </a:solidFill>
                        <a:highlight>
                          <a:srgbClr val="E9EAEA"/>
                        </a:highlight>
                        <a:latin typeface="Roboto"/>
                        <a:ea typeface="Roboto"/>
                        <a:cs typeface="Roboto"/>
                        <a:sym typeface="Roboto"/>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BEBEB"/>
                    </a:solidFill>
                  </a:tcPr>
                </a:tc>
                <a:extLst>
                  <a:ext uri="{0D108BD9-81ED-4DB2-BD59-A6C34878D82A}">
                    <a16:rowId xmlns:a16="http://schemas.microsoft.com/office/drawing/2014/main" val="10001"/>
                  </a:ext>
                </a:extLst>
              </a:tr>
              <a:tr h="336825">
                <a:tc>
                  <a:txBody>
                    <a:bodyPr/>
                    <a:lstStyle/>
                    <a:p>
                      <a:pPr marL="0" lvl="0" indent="0" algn="ctr" rtl="0">
                        <a:lnSpc>
                          <a:spcPct val="115000"/>
                        </a:lnSpc>
                        <a:spcBef>
                          <a:spcPts val="0"/>
                        </a:spcBef>
                        <a:spcAft>
                          <a:spcPts val="0"/>
                        </a:spcAft>
                        <a:buNone/>
                      </a:pPr>
                      <a:r>
                        <a:rPr lang="en" sz="1050">
                          <a:solidFill>
                            <a:srgbClr val="525252"/>
                          </a:solidFill>
                          <a:highlight>
                            <a:srgbClr val="E9EAEA"/>
                          </a:highlight>
                          <a:latin typeface="Roboto"/>
                          <a:ea typeface="Roboto"/>
                          <a:cs typeface="Roboto"/>
                          <a:sym typeface="Roboto"/>
                        </a:rPr>
                        <a:t>2017-01-01</a:t>
                      </a:r>
                      <a:endParaRPr sz="1050">
                        <a:solidFill>
                          <a:srgbClr val="525252"/>
                        </a:solidFill>
                        <a:highlight>
                          <a:srgbClr val="E9EAEA"/>
                        </a:highlight>
                        <a:latin typeface="Roboto"/>
                        <a:ea typeface="Roboto"/>
                        <a:cs typeface="Roboto"/>
                        <a:sym typeface="Roboto"/>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BEBEB"/>
                    </a:solidFill>
                  </a:tcPr>
                </a:tc>
                <a:tc>
                  <a:txBody>
                    <a:bodyPr/>
                    <a:lstStyle/>
                    <a:p>
                      <a:pPr marL="0" lvl="0" indent="0" algn="ctr" rtl="0">
                        <a:lnSpc>
                          <a:spcPct val="115000"/>
                        </a:lnSpc>
                        <a:spcBef>
                          <a:spcPts val="0"/>
                        </a:spcBef>
                        <a:spcAft>
                          <a:spcPts val="0"/>
                        </a:spcAft>
                        <a:buNone/>
                      </a:pPr>
                      <a:r>
                        <a:rPr lang="en" sz="1050">
                          <a:solidFill>
                            <a:srgbClr val="525252"/>
                          </a:solidFill>
                          <a:highlight>
                            <a:srgbClr val="E9EAEA"/>
                          </a:highlight>
                          <a:latin typeface="Roboto"/>
                          <a:ea typeface="Roboto"/>
                          <a:cs typeface="Roboto"/>
                          <a:sym typeface="Roboto"/>
                        </a:rPr>
                        <a:t>87</a:t>
                      </a:r>
                      <a:endParaRPr sz="1050">
                        <a:solidFill>
                          <a:srgbClr val="525252"/>
                        </a:solidFill>
                        <a:highlight>
                          <a:srgbClr val="E9EAEA"/>
                        </a:highlight>
                        <a:latin typeface="Roboto"/>
                        <a:ea typeface="Roboto"/>
                        <a:cs typeface="Roboto"/>
                        <a:sym typeface="Roboto"/>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BEBEB"/>
                    </a:solidFill>
                  </a:tcPr>
                </a:tc>
                <a:tc>
                  <a:txBody>
                    <a:bodyPr/>
                    <a:lstStyle/>
                    <a:p>
                      <a:pPr marL="0" lvl="0" indent="0" algn="ctr" rtl="0">
                        <a:lnSpc>
                          <a:spcPct val="115000"/>
                        </a:lnSpc>
                        <a:spcBef>
                          <a:spcPts val="0"/>
                        </a:spcBef>
                        <a:spcAft>
                          <a:spcPts val="0"/>
                        </a:spcAft>
                        <a:buNone/>
                      </a:pPr>
                      <a:r>
                        <a:rPr lang="en" sz="1050">
                          <a:solidFill>
                            <a:srgbClr val="525252"/>
                          </a:solidFill>
                          <a:highlight>
                            <a:srgbClr val="E9EAEA"/>
                          </a:highlight>
                          <a:latin typeface="Roboto"/>
                          <a:ea typeface="Roboto"/>
                          <a:cs typeface="Roboto"/>
                          <a:sym typeface="Roboto"/>
                        </a:rPr>
                        <a:t>0.251798561151079</a:t>
                      </a:r>
                      <a:endParaRPr sz="1050">
                        <a:solidFill>
                          <a:srgbClr val="525252"/>
                        </a:solidFill>
                        <a:highlight>
                          <a:srgbClr val="E9EAEA"/>
                        </a:highlight>
                        <a:latin typeface="Roboto"/>
                        <a:ea typeface="Roboto"/>
                        <a:cs typeface="Roboto"/>
                        <a:sym typeface="Roboto"/>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BEBEB"/>
                    </a:solidFill>
                  </a:tcPr>
                </a:tc>
                <a:extLst>
                  <a:ext uri="{0D108BD9-81ED-4DB2-BD59-A6C34878D82A}">
                    <a16:rowId xmlns:a16="http://schemas.microsoft.com/office/drawing/2014/main" val="10002"/>
                  </a:ext>
                </a:extLst>
              </a:tr>
              <a:tr h="336825">
                <a:tc>
                  <a:txBody>
                    <a:bodyPr/>
                    <a:lstStyle/>
                    <a:p>
                      <a:pPr marL="0" lvl="0" indent="0" algn="ctr" rtl="0">
                        <a:lnSpc>
                          <a:spcPct val="115000"/>
                        </a:lnSpc>
                        <a:spcBef>
                          <a:spcPts val="0"/>
                        </a:spcBef>
                        <a:spcAft>
                          <a:spcPts val="0"/>
                        </a:spcAft>
                        <a:buNone/>
                      </a:pPr>
                      <a:r>
                        <a:rPr lang="en" sz="1050">
                          <a:solidFill>
                            <a:srgbClr val="525252"/>
                          </a:solidFill>
                          <a:highlight>
                            <a:srgbClr val="E9EAEA"/>
                          </a:highlight>
                          <a:latin typeface="Roboto"/>
                          <a:ea typeface="Roboto"/>
                          <a:cs typeface="Roboto"/>
                          <a:sym typeface="Roboto"/>
                        </a:rPr>
                        <a:t>2017-02-01</a:t>
                      </a:r>
                      <a:endParaRPr sz="1050">
                        <a:solidFill>
                          <a:srgbClr val="525252"/>
                        </a:solidFill>
                        <a:highlight>
                          <a:srgbClr val="E9EAEA"/>
                        </a:highlight>
                        <a:latin typeface="Roboto"/>
                        <a:ea typeface="Roboto"/>
                        <a:cs typeface="Roboto"/>
                        <a:sym typeface="Roboto"/>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BEBEB"/>
                    </a:solidFill>
                  </a:tcPr>
                </a:tc>
                <a:tc>
                  <a:txBody>
                    <a:bodyPr/>
                    <a:lstStyle/>
                    <a:p>
                      <a:pPr marL="0" lvl="0" indent="0" algn="ctr" rtl="0">
                        <a:lnSpc>
                          <a:spcPct val="115000"/>
                        </a:lnSpc>
                        <a:spcBef>
                          <a:spcPts val="0"/>
                        </a:spcBef>
                        <a:spcAft>
                          <a:spcPts val="0"/>
                        </a:spcAft>
                        <a:buNone/>
                      </a:pPr>
                      <a:r>
                        <a:rPr lang="en" sz="1050">
                          <a:solidFill>
                            <a:srgbClr val="525252"/>
                          </a:solidFill>
                          <a:highlight>
                            <a:srgbClr val="E9EAEA"/>
                          </a:highlight>
                          <a:latin typeface="Roboto"/>
                          <a:ea typeface="Roboto"/>
                          <a:cs typeface="Roboto"/>
                          <a:sym typeface="Roboto"/>
                        </a:rPr>
                        <a:t>30</a:t>
                      </a:r>
                      <a:endParaRPr sz="1050">
                        <a:solidFill>
                          <a:srgbClr val="525252"/>
                        </a:solidFill>
                        <a:highlight>
                          <a:srgbClr val="E9EAEA"/>
                        </a:highlight>
                        <a:latin typeface="Roboto"/>
                        <a:ea typeface="Roboto"/>
                        <a:cs typeface="Roboto"/>
                        <a:sym typeface="Roboto"/>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BEBEB"/>
                    </a:solidFill>
                  </a:tcPr>
                </a:tc>
                <a:tc>
                  <a:txBody>
                    <a:bodyPr/>
                    <a:lstStyle/>
                    <a:p>
                      <a:pPr marL="0" lvl="0" indent="0" algn="ctr" rtl="0">
                        <a:lnSpc>
                          <a:spcPct val="115000"/>
                        </a:lnSpc>
                        <a:spcBef>
                          <a:spcPts val="0"/>
                        </a:spcBef>
                        <a:spcAft>
                          <a:spcPts val="0"/>
                        </a:spcAft>
                        <a:buNone/>
                      </a:pPr>
                      <a:r>
                        <a:rPr lang="en" sz="1050">
                          <a:solidFill>
                            <a:srgbClr val="525252"/>
                          </a:solidFill>
                          <a:highlight>
                            <a:srgbClr val="E9EAEA"/>
                          </a:highlight>
                          <a:latin typeface="Roboto"/>
                          <a:ea typeface="Roboto"/>
                          <a:cs typeface="Roboto"/>
                          <a:sym typeface="Roboto"/>
                        </a:rPr>
                        <a:t>0.0733590733590734</a:t>
                      </a:r>
                      <a:endParaRPr sz="1050">
                        <a:solidFill>
                          <a:srgbClr val="525252"/>
                        </a:solidFill>
                        <a:highlight>
                          <a:srgbClr val="E9EAEA"/>
                        </a:highlight>
                        <a:latin typeface="Roboto"/>
                        <a:ea typeface="Roboto"/>
                        <a:cs typeface="Roboto"/>
                        <a:sym typeface="Roboto"/>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BEBEB"/>
                    </a:solidFill>
                  </a:tcPr>
                </a:tc>
                <a:extLst>
                  <a:ext uri="{0D108BD9-81ED-4DB2-BD59-A6C34878D82A}">
                    <a16:rowId xmlns:a16="http://schemas.microsoft.com/office/drawing/2014/main" val="10003"/>
                  </a:ext>
                </a:extLst>
              </a:tr>
              <a:tr h="317425">
                <a:tc>
                  <a:txBody>
                    <a:bodyPr/>
                    <a:lstStyle/>
                    <a:p>
                      <a:pPr marL="0" lvl="0" indent="0" algn="ctr" rtl="0">
                        <a:lnSpc>
                          <a:spcPct val="115000"/>
                        </a:lnSpc>
                        <a:spcBef>
                          <a:spcPts val="0"/>
                        </a:spcBef>
                        <a:spcAft>
                          <a:spcPts val="0"/>
                        </a:spcAft>
                        <a:buNone/>
                      </a:pPr>
                      <a:r>
                        <a:rPr lang="en" sz="1050">
                          <a:solidFill>
                            <a:srgbClr val="525252"/>
                          </a:solidFill>
                          <a:highlight>
                            <a:srgbClr val="E9EAEA"/>
                          </a:highlight>
                          <a:latin typeface="Roboto"/>
                          <a:ea typeface="Roboto"/>
                          <a:cs typeface="Roboto"/>
                          <a:sym typeface="Roboto"/>
                        </a:rPr>
                        <a:t>2017-02-01</a:t>
                      </a:r>
                      <a:endParaRPr sz="1050">
                        <a:solidFill>
                          <a:srgbClr val="525252"/>
                        </a:solidFill>
                        <a:highlight>
                          <a:srgbClr val="E9EAEA"/>
                        </a:highlight>
                        <a:latin typeface="Roboto"/>
                        <a:ea typeface="Roboto"/>
                        <a:cs typeface="Roboto"/>
                        <a:sym typeface="Roboto"/>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BEBEB"/>
                    </a:solidFill>
                  </a:tcPr>
                </a:tc>
                <a:tc>
                  <a:txBody>
                    <a:bodyPr/>
                    <a:lstStyle/>
                    <a:p>
                      <a:pPr marL="0" lvl="0" indent="0" algn="ctr" rtl="0">
                        <a:lnSpc>
                          <a:spcPct val="115000"/>
                        </a:lnSpc>
                        <a:spcBef>
                          <a:spcPts val="0"/>
                        </a:spcBef>
                        <a:spcAft>
                          <a:spcPts val="0"/>
                        </a:spcAft>
                        <a:buNone/>
                      </a:pPr>
                      <a:r>
                        <a:rPr lang="en" sz="1050">
                          <a:solidFill>
                            <a:srgbClr val="525252"/>
                          </a:solidFill>
                          <a:highlight>
                            <a:srgbClr val="E9EAEA"/>
                          </a:highlight>
                          <a:latin typeface="Roboto"/>
                          <a:ea typeface="Roboto"/>
                          <a:cs typeface="Roboto"/>
                          <a:sym typeface="Roboto"/>
                        </a:rPr>
                        <a:t>87</a:t>
                      </a:r>
                      <a:endParaRPr sz="1050">
                        <a:solidFill>
                          <a:srgbClr val="525252"/>
                        </a:solidFill>
                        <a:highlight>
                          <a:srgbClr val="E9EAEA"/>
                        </a:highlight>
                        <a:latin typeface="Roboto"/>
                        <a:ea typeface="Roboto"/>
                        <a:cs typeface="Roboto"/>
                        <a:sym typeface="Roboto"/>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BEBEB"/>
                    </a:solidFill>
                  </a:tcPr>
                </a:tc>
                <a:tc>
                  <a:txBody>
                    <a:bodyPr/>
                    <a:lstStyle/>
                    <a:p>
                      <a:pPr marL="0" lvl="0" indent="0" algn="ctr" rtl="0">
                        <a:lnSpc>
                          <a:spcPct val="115000"/>
                        </a:lnSpc>
                        <a:spcBef>
                          <a:spcPts val="0"/>
                        </a:spcBef>
                        <a:spcAft>
                          <a:spcPts val="0"/>
                        </a:spcAft>
                        <a:buNone/>
                      </a:pPr>
                      <a:r>
                        <a:rPr lang="en" sz="1050">
                          <a:solidFill>
                            <a:srgbClr val="525252"/>
                          </a:solidFill>
                          <a:highlight>
                            <a:srgbClr val="E9EAEA"/>
                          </a:highlight>
                          <a:latin typeface="Roboto"/>
                          <a:ea typeface="Roboto"/>
                          <a:cs typeface="Roboto"/>
                          <a:sym typeface="Roboto"/>
                        </a:rPr>
                        <a:t>0.32034632034632</a:t>
                      </a:r>
                      <a:endParaRPr sz="1050">
                        <a:solidFill>
                          <a:srgbClr val="525252"/>
                        </a:solidFill>
                        <a:highlight>
                          <a:srgbClr val="E9EAEA"/>
                        </a:highlight>
                        <a:latin typeface="Roboto"/>
                        <a:ea typeface="Roboto"/>
                        <a:cs typeface="Roboto"/>
                        <a:sym typeface="Roboto"/>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BEBEB"/>
                    </a:solidFill>
                  </a:tcPr>
                </a:tc>
                <a:extLst>
                  <a:ext uri="{0D108BD9-81ED-4DB2-BD59-A6C34878D82A}">
                    <a16:rowId xmlns:a16="http://schemas.microsoft.com/office/drawing/2014/main" val="10004"/>
                  </a:ext>
                </a:extLst>
              </a:tr>
              <a:tr h="317425">
                <a:tc>
                  <a:txBody>
                    <a:bodyPr/>
                    <a:lstStyle/>
                    <a:p>
                      <a:pPr marL="0" lvl="0" indent="0" algn="ctr" rtl="0">
                        <a:lnSpc>
                          <a:spcPct val="115000"/>
                        </a:lnSpc>
                        <a:spcBef>
                          <a:spcPts val="0"/>
                        </a:spcBef>
                        <a:spcAft>
                          <a:spcPts val="0"/>
                        </a:spcAft>
                        <a:buNone/>
                      </a:pPr>
                      <a:r>
                        <a:rPr lang="en" sz="1050">
                          <a:solidFill>
                            <a:srgbClr val="525252"/>
                          </a:solidFill>
                          <a:highlight>
                            <a:srgbClr val="E9EAEA"/>
                          </a:highlight>
                          <a:latin typeface="Roboto"/>
                          <a:ea typeface="Roboto"/>
                          <a:cs typeface="Roboto"/>
                          <a:sym typeface="Roboto"/>
                        </a:rPr>
                        <a:t>2017-03-01</a:t>
                      </a:r>
                      <a:endParaRPr sz="1050">
                        <a:solidFill>
                          <a:srgbClr val="525252"/>
                        </a:solidFill>
                        <a:highlight>
                          <a:srgbClr val="E9EAEA"/>
                        </a:highlight>
                        <a:latin typeface="Roboto"/>
                        <a:ea typeface="Roboto"/>
                        <a:cs typeface="Roboto"/>
                        <a:sym typeface="Roboto"/>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BEBEB"/>
                    </a:solidFill>
                  </a:tcPr>
                </a:tc>
                <a:tc>
                  <a:txBody>
                    <a:bodyPr/>
                    <a:lstStyle/>
                    <a:p>
                      <a:pPr marL="0" lvl="0" indent="0" algn="ctr" rtl="0">
                        <a:lnSpc>
                          <a:spcPct val="115000"/>
                        </a:lnSpc>
                        <a:spcBef>
                          <a:spcPts val="0"/>
                        </a:spcBef>
                        <a:spcAft>
                          <a:spcPts val="0"/>
                        </a:spcAft>
                        <a:buNone/>
                      </a:pPr>
                      <a:r>
                        <a:rPr lang="en" sz="1050">
                          <a:solidFill>
                            <a:srgbClr val="525252"/>
                          </a:solidFill>
                          <a:highlight>
                            <a:srgbClr val="E9EAEA"/>
                          </a:highlight>
                          <a:latin typeface="Roboto"/>
                          <a:ea typeface="Roboto"/>
                          <a:cs typeface="Roboto"/>
                          <a:sym typeface="Roboto"/>
                        </a:rPr>
                        <a:t>30</a:t>
                      </a:r>
                      <a:endParaRPr sz="1050">
                        <a:solidFill>
                          <a:srgbClr val="525252"/>
                        </a:solidFill>
                        <a:highlight>
                          <a:srgbClr val="E9EAEA"/>
                        </a:highlight>
                        <a:latin typeface="Roboto"/>
                        <a:ea typeface="Roboto"/>
                        <a:cs typeface="Roboto"/>
                        <a:sym typeface="Roboto"/>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BEBEB"/>
                    </a:solidFill>
                  </a:tcPr>
                </a:tc>
                <a:tc>
                  <a:txBody>
                    <a:bodyPr/>
                    <a:lstStyle/>
                    <a:p>
                      <a:pPr marL="0" lvl="0" indent="0" algn="ctr" rtl="0">
                        <a:lnSpc>
                          <a:spcPct val="115000"/>
                        </a:lnSpc>
                        <a:spcBef>
                          <a:spcPts val="0"/>
                        </a:spcBef>
                        <a:spcAft>
                          <a:spcPts val="0"/>
                        </a:spcAft>
                        <a:buNone/>
                      </a:pPr>
                      <a:r>
                        <a:rPr lang="en" sz="1050">
                          <a:solidFill>
                            <a:srgbClr val="525252"/>
                          </a:solidFill>
                          <a:highlight>
                            <a:srgbClr val="E9EAEA"/>
                          </a:highlight>
                          <a:latin typeface="Roboto"/>
                          <a:ea typeface="Roboto"/>
                          <a:cs typeface="Roboto"/>
                          <a:sym typeface="Roboto"/>
                        </a:rPr>
                        <a:t>0.11731843575419</a:t>
                      </a:r>
                      <a:endParaRPr sz="1050">
                        <a:solidFill>
                          <a:srgbClr val="525252"/>
                        </a:solidFill>
                        <a:highlight>
                          <a:srgbClr val="E9EAEA"/>
                        </a:highlight>
                        <a:latin typeface="Roboto"/>
                        <a:ea typeface="Roboto"/>
                        <a:cs typeface="Roboto"/>
                        <a:sym typeface="Roboto"/>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BEBEB"/>
                    </a:solidFill>
                  </a:tcPr>
                </a:tc>
                <a:extLst>
                  <a:ext uri="{0D108BD9-81ED-4DB2-BD59-A6C34878D82A}">
                    <a16:rowId xmlns:a16="http://schemas.microsoft.com/office/drawing/2014/main" val="10005"/>
                  </a:ext>
                </a:extLst>
              </a:tr>
              <a:tr h="0">
                <a:tc>
                  <a:txBody>
                    <a:bodyPr/>
                    <a:lstStyle/>
                    <a:p>
                      <a:pPr marL="0" lvl="0" indent="0" algn="ctr" rtl="0">
                        <a:lnSpc>
                          <a:spcPct val="115000"/>
                        </a:lnSpc>
                        <a:spcBef>
                          <a:spcPts val="0"/>
                        </a:spcBef>
                        <a:spcAft>
                          <a:spcPts val="0"/>
                        </a:spcAft>
                        <a:buNone/>
                      </a:pPr>
                      <a:r>
                        <a:rPr lang="en" sz="1050">
                          <a:solidFill>
                            <a:srgbClr val="525252"/>
                          </a:solidFill>
                          <a:highlight>
                            <a:srgbClr val="E9EAEA"/>
                          </a:highlight>
                          <a:latin typeface="Roboto"/>
                          <a:ea typeface="Roboto"/>
                          <a:cs typeface="Roboto"/>
                          <a:sym typeface="Roboto"/>
                        </a:rPr>
                        <a:t>2017-03-01</a:t>
                      </a:r>
                      <a:endParaRPr sz="1050">
                        <a:solidFill>
                          <a:srgbClr val="525252"/>
                        </a:solidFill>
                        <a:highlight>
                          <a:srgbClr val="E9EAEA"/>
                        </a:highlight>
                        <a:latin typeface="Roboto"/>
                        <a:ea typeface="Roboto"/>
                        <a:cs typeface="Roboto"/>
                        <a:sym typeface="Roboto"/>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BEBEB"/>
                    </a:solidFill>
                  </a:tcPr>
                </a:tc>
                <a:tc>
                  <a:txBody>
                    <a:bodyPr/>
                    <a:lstStyle/>
                    <a:p>
                      <a:pPr marL="0" lvl="0" indent="0" algn="ctr" rtl="0">
                        <a:lnSpc>
                          <a:spcPct val="115000"/>
                        </a:lnSpc>
                        <a:spcBef>
                          <a:spcPts val="0"/>
                        </a:spcBef>
                        <a:spcAft>
                          <a:spcPts val="0"/>
                        </a:spcAft>
                        <a:buNone/>
                      </a:pPr>
                      <a:r>
                        <a:rPr lang="en" sz="1050">
                          <a:solidFill>
                            <a:srgbClr val="525252"/>
                          </a:solidFill>
                          <a:highlight>
                            <a:srgbClr val="E9EAEA"/>
                          </a:highlight>
                          <a:latin typeface="Roboto"/>
                          <a:ea typeface="Roboto"/>
                          <a:cs typeface="Roboto"/>
                          <a:sym typeface="Roboto"/>
                        </a:rPr>
                        <a:t>87</a:t>
                      </a:r>
                      <a:endParaRPr sz="1050">
                        <a:solidFill>
                          <a:srgbClr val="525252"/>
                        </a:solidFill>
                        <a:highlight>
                          <a:srgbClr val="E9EAEA"/>
                        </a:highlight>
                        <a:latin typeface="Roboto"/>
                        <a:ea typeface="Roboto"/>
                        <a:cs typeface="Roboto"/>
                        <a:sym typeface="Roboto"/>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BEBEB"/>
                    </a:solidFill>
                  </a:tcPr>
                </a:tc>
                <a:tc>
                  <a:txBody>
                    <a:bodyPr/>
                    <a:lstStyle/>
                    <a:p>
                      <a:pPr marL="0" lvl="0" indent="0" algn="ctr" rtl="0">
                        <a:lnSpc>
                          <a:spcPct val="115000"/>
                        </a:lnSpc>
                        <a:spcBef>
                          <a:spcPts val="0"/>
                        </a:spcBef>
                        <a:spcAft>
                          <a:spcPts val="0"/>
                        </a:spcAft>
                        <a:buNone/>
                      </a:pPr>
                      <a:r>
                        <a:rPr lang="en" sz="1050">
                          <a:solidFill>
                            <a:srgbClr val="525252"/>
                          </a:solidFill>
                          <a:highlight>
                            <a:srgbClr val="E9EAEA"/>
                          </a:highlight>
                          <a:latin typeface="Roboto"/>
                          <a:ea typeface="Roboto"/>
                          <a:cs typeface="Roboto"/>
                          <a:sym typeface="Roboto"/>
                        </a:rPr>
                        <a:t>0.485875706214689</a:t>
                      </a:r>
                      <a:endParaRPr sz="1050">
                        <a:solidFill>
                          <a:srgbClr val="525252"/>
                        </a:solidFill>
                        <a:highlight>
                          <a:srgbClr val="E9EAEA"/>
                        </a:highlight>
                        <a:latin typeface="Roboto"/>
                        <a:ea typeface="Roboto"/>
                        <a:cs typeface="Roboto"/>
                        <a:sym typeface="Roboto"/>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BEBEB"/>
                    </a:solidFill>
                  </a:tcPr>
                </a:tc>
                <a:extLst>
                  <a:ext uri="{0D108BD9-81ED-4DB2-BD59-A6C34878D82A}">
                    <a16:rowId xmlns:a16="http://schemas.microsoft.com/office/drawing/2014/main" val="10006"/>
                  </a:ext>
                </a:extLst>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204056">
            <a:alpha val="82350"/>
          </a:srgbClr>
        </a:solidFill>
        <a:effectLst/>
      </p:bgPr>
    </p:bg>
    <p:spTree>
      <p:nvGrpSpPr>
        <p:cNvPr id="1" name="Shape 405"/>
        <p:cNvGrpSpPr/>
        <p:nvPr/>
      </p:nvGrpSpPr>
      <p:grpSpPr>
        <a:xfrm>
          <a:off x="0" y="0"/>
          <a:ext cx="0" cy="0"/>
          <a:chOff x="0" y="0"/>
          <a:chExt cx="0" cy="0"/>
        </a:xfrm>
      </p:grpSpPr>
      <p:sp>
        <p:nvSpPr>
          <p:cNvPr id="406" name="Google Shape;406;p65"/>
          <p:cNvSpPr txBox="1"/>
          <p:nvPr/>
        </p:nvSpPr>
        <p:spPr>
          <a:xfrm>
            <a:off x="753000" y="1543050"/>
            <a:ext cx="7638000" cy="20574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4800"/>
              <a:buFont typeface="Arial"/>
              <a:buNone/>
            </a:pPr>
            <a:r>
              <a:rPr lang="en" sz="4800">
                <a:solidFill>
                  <a:schemeClr val="lt1"/>
                </a:solidFill>
                <a:latin typeface="Roboto Black"/>
                <a:ea typeface="Roboto Black"/>
                <a:cs typeface="Roboto Black"/>
                <a:sym typeface="Roboto Black"/>
              </a:rPr>
              <a:t>4. Results &amp; Discussion</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Google Shape;298;p49"/>
          <p:cNvSpPr txBox="1">
            <a:spLocks noGrp="1"/>
          </p:cNvSpPr>
          <p:nvPr>
            <p:ph type="title"/>
          </p:nvPr>
        </p:nvSpPr>
        <p:spPr>
          <a:xfrm>
            <a:off x="311700" y="1402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b="1">
                <a:solidFill>
                  <a:srgbClr val="295269"/>
                </a:solidFill>
              </a:rPr>
              <a:t>Table of Contents</a:t>
            </a:r>
            <a:endParaRPr b="1">
              <a:solidFill>
                <a:srgbClr val="295269"/>
              </a:solidFill>
              <a:latin typeface="Roboto"/>
              <a:ea typeface="Roboto"/>
              <a:cs typeface="Roboto"/>
              <a:sym typeface="Roboto"/>
            </a:endParaRPr>
          </a:p>
        </p:txBody>
      </p:sp>
      <p:sp>
        <p:nvSpPr>
          <p:cNvPr id="299" name="Google Shape;299;p49"/>
          <p:cNvSpPr txBox="1"/>
          <p:nvPr/>
        </p:nvSpPr>
        <p:spPr>
          <a:xfrm>
            <a:off x="311700" y="1265275"/>
            <a:ext cx="8061300" cy="3256500"/>
          </a:xfrm>
          <a:prstGeom prst="rect">
            <a:avLst/>
          </a:prstGeom>
          <a:noFill/>
          <a:ln>
            <a:noFill/>
          </a:ln>
        </p:spPr>
        <p:txBody>
          <a:bodyPr spcFirstLastPara="1" wrap="square" lIns="91425" tIns="91425" rIns="91425" bIns="91425" anchor="ctr" anchorCtr="0">
            <a:noAutofit/>
          </a:bodyPr>
          <a:lstStyle/>
          <a:p>
            <a:pPr marL="457200" marR="0" lvl="0" indent="-381000" algn="l" rtl="0">
              <a:lnSpc>
                <a:spcPct val="115000"/>
              </a:lnSpc>
              <a:spcBef>
                <a:spcPts val="1100"/>
              </a:spcBef>
              <a:spcAft>
                <a:spcPts val="0"/>
              </a:spcAft>
              <a:buClr>
                <a:srgbClr val="222222"/>
              </a:buClr>
              <a:buSzPts val="2400"/>
              <a:buFont typeface="Roboto"/>
              <a:buAutoNum type="arabicPeriod"/>
            </a:pPr>
            <a:r>
              <a:rPr lang="en" sz="2400">
                <a:solidFill>
                  <a:srgbClr val="222222"/>
                </a:solidFill>
                <a:highlight>
                  <a:srgbClr val="FFFFFF"/>
                </a:highlight>
                <a:latin typeface="Roboto"/>
                <a:ea typeface="Roboto"/>
                <a:cs typeface="Roboto"/>
                <a:sym typeface="Roboto"/>
              </a:rPr>
              <a:t>Abstract</a:t>
            </a:r>
            <a:endParaRPr sz="2400">
              <a:solidFill>
                <a:srgbClr val="222222"/>
              </a:solidFill>
              <a:highlight>
                <a:srgbClr val="FFFFFF"/>
              </a:highlight>
              <a:latin typeface="Roboto"/>
              <a:ea typeface="Roboto"/>
              <a:cs typeface="Roboto"/>
              <a:sym typeface="Roboto"/>
            </a:endParaRPr>
          </a:p>
          <a:p>
            <a:pPr marL="457200" marR="0" lvl="0" indent="-381000" algn="l" rtl="0">
              <a:lnSpc>
                <a:spcPct val="115000"/>
              </a:lnSpc>
              <a:spcBef>
                <a:spcPts val="1100"/>
              </a:spcBef>
              <a:spcAft>
                <a:spcPts val="0"/>
              </a:spcAft>
              <a:buClr>
                <a:srgbClr val="222222"/>
              </a:buClr>
              <a:buSzPts val="2400"/>
              <a:buFont typeface="Roboto"/>
              <a:buAutoNum type="arabicPeriod"/>
            </a:pPr>
            <a:r>
              <a:rPr lang="en" sz="2400">
                <a:solidFill>
                  <a:srgbClr val="222222"/>
                </a:solidFill>
                <a:highlight>
                  <a:srgbClr val="FFFFFF"/>
                </a:highlight>
                <a:latin typeface="Roboto"/>
                <a:ea typeface="Roboto"/>
                <a:cs typeface="Roboto"/>
                <a:sym typeface="Roboto"/>
              </a:rPr>
              <a:t>Introduction</a:t>
            </a:r>
            <a:endParaRPr sz="2400">
              <a:solidFill>
                <a:srgbClr val="222222"/>
              </a:solidFill>
              <a:highlight>
                <a:srgbClr val="FFFFFF"/>
              </a:highlight>
              <a:latin typeface="Roboto"/>
              <a:ea typeface="Roboto"/>
              <a:cs typeface="Roboto"/>
              <a:sym typeface="Roboto"/>
            </a:endParaRPr>
          </a:p>
          <a:p>
            <a:pPr marL="457200" marR="0" lvl="0" indent="-381000" algn="l" rtl="0">
              <a:lnSpc>
                <a:spcPct val="115000"/>
              </a:lnSpc>
              <a:spcBef>
                <a:spcPts val="1100"/>
              </a:spcBef>
              <a:spcAft>
                <a:spcPts val="0"/>
              </a:spcAft>
              <a:buClr>
                <a:srgbClr val="222222"/>
              </a:buClr>
              <a:buSzPts val="2400"/>
              <a:buFont typeface="Roboto"/>
              <a:buAutoNum type="arabicPeriod"/>
            </a:pPr>
            <a:r>
              <a:rPr lang="en" sz="2400">
                <a:solidFill>
                  <a:srgbClr val="222222"/>
                </a:solidFill>
                <a:highlight>
                  <a:srgbClr val="FFFFFF"/>
                </a:highlight>
                <a:latin typeface="Roboto"/>
                <a:ea typeface="Roboto"/>
                <a:cs typeface="Roboto"/>
                <a:sym typeface="Roboto"/>
              </a:rPr>
              <a:t>Methods</a:t>
            </a:r>
            <a:endParaRPr sz="2400">
              <a:solidFill>
                <a:srgbClr val="222222"/>
              </a:solidFill>
              <a:highlight>
                <a:srgbClr val="FFFFFF"/>
              </a:highlight>
              <a:latin typeface="Roboto"/>
              <a:ea typeface="Roboto"/>
              <a:cs typeface="Roboto"/>
              <a:sym typeface="Roboto"/>
            </a:endParaRPr>
          </a:p>
          <a:p>
            <a:pPr marL="457200" marR="0" lvl="0" indent="-381000" algn="l" rtl="0">
              <a:lnSpc>
                <a:spcPct val="115000"/>
              </a:lnSpc>
              <a:spcBef>
                <a:spcPts val="1100"/>
              </a:spcBef>
              <a:spcAft>
                <a:spcPts val="0"/>
              </a:spcAft>
              <a:buClr>
                <a:srgbClr val="222222"/>
              </a:buClr>
              <a:buSzPts val="2400"/>
              <a:buFont typeface="Roboto"/>
              <a:buAutoNum type="arabicPeriod"/>
            </a:pPr>
            <a:r>
              <a:rPr lang="en" sz="2400">
                <a:solidFill>
                  <a:srgbClr val="222222"/>
                </a:solidFill>
                <a:highlight>
                  <a:srgbClr val="FFFFFF"/>
                </a:highlight>
                <a:latin typeface="Roboto"/>
                <a:ea typeface="Roboto"/>
                <a:cs typeface="Roboto"/>
                <a:sym typeface="Roboto"/>
              </a:rPr>
              <a:t>Results &amp; Discussion</a:t>
            </a:r>
            <a:endParaRPr sz="2400">
              <a:solidFill>
                <a:srgbClr val="222222"/>
              </a:solidFill>
              <a:highlight>
                <a:srgbClr val="FFFFFF"/>
              </a:highlight>
              <a:latin typeface="Roboto"/>
              <a:ea typeface="Roboto"/>
              <a:cs typeface="Roboto"/>
              <a:sym typeface="Roboto"/>
            </a:endParaRPr>
          </a:p>
          <a:p>
            <a:pPr marL="457200" marR="0" lvl="0" indent="-381000" algn="l" rtl="0">
              <a:lnSpc>
                <a:spcPct val="115000"/>
              </a:lnSpc>
              <a:spcBef>
                <a:spcPts val="1100"/>
              </a:spcBef>
              <a:spcAft>
                <a:spcPts val="0"/>
              </a:spcAft>
              <a:buClr>
                <a:srgbClr val="222222"/>
              </a:buClr>
              <a:buSzPts val="2400"/>
              <a:buFont typeface="Roboto"/>
              <a:buAutoNum type="arabicPeriod"/>
            </a:pPr>
            <a:r>
              <a:rPr lang="en" sz="2400">
                <a:solidFill>
                  <a:srgbClr val="222222"/>
                </a:solidFill>
                <a:highlight>
                  <a:srgbClr val="FFFFFF"/>
                </a:highlight>
                <a:latin typeface="Roboto"/>
                <a:ea typeface="Roboto"/>
                <a:cs typeface="Roboto"/>
                <a:sym typeface="Roboto"/>
              </a:rPr>
              <a:t>Acknowledgements</a:t>
            </a:r>
            <a:endParaRPr sz="2400">
              <a:solidFill>
                <a:srgbClr val="222222"/>
              </a:solidFill>
              <a:highlight>
                <a:srgbClr val="FFFFFF"/>
              </a:highlight>
              <a:latin typeface="Roboto"/>
              <a:ea typeface="Roboto"/>
              <a:cs typeface="Roboto"/>
              <a:sym typeface="Roboto"/>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sp>
        <p:nvSpPr>
          <p:cNvPr id="411" name="Google Shape;411;p66"/>
          <p:cNvSpPr txBox="1"/>
          <p:nvPr/>
        </p:nvSpPr>
        <p:spPr>
          <a:xfrm>
            <a:off x="311700" y="292625"/>
            <a:ext cx="8520600" cy="8376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2400"/>
              <a:buFont typeface="Arial"/>
              <a:buNone/>
            </a:pPr>
            <a:r>
              <a:rPr lang="en" sz="2400" b="1">
                <a:solidFill>
                  <a:srgbClr val="295269"/>
                </a:solidFill>
                <a:latin typeface="Roboto"/>
                <a:ea typeface="Roboto"/>
                <a:cs typeface="Roboto"/>
                <a:sym typeface="Roboto"/>
              </a:rPr>
              <a:t>4</a:t>
            </a:r>
            <a:r>
              <a:rPr lang="en" sz="2400" b="1" i="0" u="none" strike="noStrike" cap="none">
                <a:solidFill>
                  <a:srgbClr val="295269"/>
                </a:solidFill>
                <a:latin typeface="Roboto"/>
                <a:ea typeface="Roboto"/>
                <a:cs typeface="Roboto"/>
                <a:sym typeface="Roboto"/>
              </a:rPr>
              <a:t>.1 </a:t>
            </a:r>
            <a:r>
              <a:rPr lang="en" sz="2400" b="1">
                <a:solidFill>
                  <a:srgbClr val="295269"/>
                </a:solidFill>
                <a:latin typeface="Roboto"/>
                <a:ea typeface="Roboto"/>
                <a:cs typeface="Roboto"/>
                <a:sym typeface="Roboto"/>
              </a:rPr>
              <a:t>Results and Discussion</a:t>
            </a:r>
            <a:endParaRPr sz="2400" b="1" i="0" u="none" strike="noStrike" cap="none">
              <a:solidFill>
                <a:srgbClr val="295269"/>
              </a:solidFill>
              <a:latin typeface="Roboto"/>
              <a:ea typeface="Roboto"/>
              <a:cs typeface="Roboto"/>
              <a:sym typeface="Roboto"/>
            </a:endParaRPr>
          </a:p>
        </p:txBody>
      </p:sp>
      <p:sp>
        <p:nvSpPr>
          <p:cNvPr id="412" name="Google Shape;412;p66"/>
          <p:cNvSpPr txBox="1"/>
          <p:nvPr/>
        </p:nvSpPr>
        <p:spPr>
          <a:xfrm>
            <a:off x="177975" y="1201325"/>
            <a:ext cx="8520600" cy="1721400"/>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None/>
            </a:pPr>
            <a:r>
              <a:rPr lang="en" sz="1200">
                <a:latin typeface="Roboto"/>
                <a:ea typeface="Roboto"/>
                <a:cs typeface="Roboto"/>
                <a:sym typeface="Roboto"/>
              </a:rPr>
              <a:t>Codeflix has been open for 4 months (Dec 1, 2016 - March 31, 2017). There is enough data to analyze churn for 3 of those months (January, February, March). Marketers have divided customers into 2 segments: Segment 87 and Segment 30. The overall churn rate for segment 87 has been steadily increasing whereas the churn rate for segment 30 has remained relatively flat. Segment 30 has a much lower churn rate (~75%) than Segment 87. </a:t>
            </a:r>
            <a:endParaRPr sz="1200">
              <a:latin typeface="Roboto"/>
              <a:ea typeface="Roboto"/>
              <a:cs typeface="Roboto"/>
              <a:sym typeface="Roboto"/>
            </a:endParaRPr>
          </a:p>
          <a:p>
            <a:pPr marL="0" marR="0" lvl="0" indent="0" algn="l" rtl="0">
              <a:lnSpc>
                <a:spcPct val="115000"/>
              </a:lnSpc>
              <a:spcBef>
                <a:spcPts val="0"/>
              </a:spcBef>
              <a:spcAft>
                <a:spcPts val="0"/>
              </a:spcAft>
              <a:buNone/>
            </a:pPr>
            <a:endParaRPr sz="1200">
              <a:latin typeface="Roboto"/>
              <a:ea typeface="Roboto"/>
              <a:cs typeface="Roboto"/>
              <a:sym typeface="Roboto"/>
            </a:endParaRPr>
          </a:p>
          <a:p>
            <a:pPr marL="0" marR="0" lvl="0" indent="0" algn="l" rtl="0">
              <a:lnSpc>
                <a:spcPct val="115000"/>
              </a:lnSpc>
              <a:spcBef>
                <a:spcPts val="0"/>
              </a:spcBef>
              <a:spcAft>
                <a:spcPts val="0"/>
              </a:spcAft>
              <a:buNone/>
            </a:pPr>
            <a:r>
              <a:rPr lang="en" sz="1200">
                <a:latin typeface="Roboto"/>
                <a:ea typeface="Roboto"/>
                <a:cs typeface="Roboto"/>
                <a:sym typeface="Roboto"/>
              </a:rPr>
              <a:t>Therefore, Codeflix should focus on expanding the customers in Segment 30.</a:t>
            </a:r>
            <a:endParaRPr sz="1200">
              <a:latin typeface="Roboto"/>
              <a:ea typeface="Roboto"/>
              <a:cs typeface="Roboto"/>
              <a:sym typeface="Roboto"/>
            </a:endParaRPr>
          </a:p>
          <a:p>
            <a:pPr marL="0" marR="0" lvl="0" indent="0" algn="l" rtl="0">
              <a:lnSpc>
                <a:spcPct val="115000"/>
              </a:lnSpc>
              <a:spcBef>
                <a:spcPts val="0"/>
              </a:spcBef>
              <a:spcAft>
                <a:spcPts val="0"/>
              </a:spcAft>
              <a:buClr>
                <a:schemeClr val="dk1"/>
              </a:buClr>
              <a:buSzPts val="1100"/>
              <a:buFont typeface="Arial"/>
              <a:buNone/>
            </a:pPr>
            <a:endParaRPr sz="1200" b="0" i="0" u="none" strike="noStrike" cap="none">
              <a:solidFill>
                <a:srgbClr val="000000"/>
              </a:solidFill>
              <a:latin typeface="Roboto"/>
              <a:ea typeface="Roboto"/>
              <a:cs typeface="Roboto"/>
              <a:sym typeface="Roboto"/>
            </a:endParaRPr>
          </a:p>
        </p:txBody>
      </p:sp>
      <p:graphicFrame>
        <p:nvGraphicFramePr>
          <p:cNvPr id="413" name="Google Shape;413;p66"/>
          <p:cNvGraphicFramePr/>
          <p:nvPr/>
        </p:nvGraphicFramePr>
        <p:xfrm>
          <a:off x="177975" y="3189000"/>
          <a:ext cx="8520600" cy="1600971"/>
        </p:xfrm>
        <a:graphic>
          <a:graphicData uri="http://schemas.openxmlformats.org/drawingml/2006/table">
            <a:tbl>
              <a:tblPr>
                <a:noFill/>
                <a:tableStyleId>{60BDF8D7-AFA9-412E-A79F-3B8E0348F5FA}</a:tableStyleId>
              </a:tblPr>
              <a:tblGrid>
                <a:gridCol w="2728250">
                  <a:extLst>
                    <a:ext uri="{9D8B030D-6E8A-4147-A177-3AD203B41FA5}">
                      <a16:colId xmlns:a16="http://schemas.microsoft.com/office/drawing/2014/main" val="20000"/>
                    </a:ext>
                  </a:extLst>
                </a:gridCol>
                <a:gridCol w="2841900">
                  <a:extLst>
                    <a:ext uri="{9D8B030D-6E8A-4147-A177-3AD203B41FA5}">
                      <a16:colId xmlns:a16="http://schemas.microsoft.com/office/drawing/2014/main" val="20001"/>
                    </a:ext>
                  </a:extLst>
                </a:gridCol>
                <a:gridCol w="2950450">
                  <a:extLst>
                    <a:ext uri="{9D8B030D-6E8A-4147-A177-3AD203B41FA5}">
                      <a16:colId xmlns:a16="http://schemas.microsoft.com/office/drawing/2014/main" val="20002"/>
                    </a:ext>
                  </a:extLst>
                </a:gridCol>
              </a:tblGrid>
              <a:tr h="416800">
                <a:tc>
                  <a:txBody>
                    <a:bodyPr/>
                    <a:lstStyle/>
                    <a:p>
                      <a:pPr marL="0" lvl="0" indent="0" algn="ctr" rtl="0">
                        <a:lnSpc>
                          <a:spcPct val="115000"/>
                        </a:lnSpc>
                        <a:spcBef>
                          <a:spcPts val="0"/>
                        </a:spcBef>
                        <a:spcAft>
                          <a:spcPts val="0"/>
                        </a:spcAft>
                        <a:buNone/>
                      </a:pPr>
                      <a:r>
                        <a:rPr lang="en" sz="1050" b="1">
                          <a:solidFill>
                            <a:srgbClr val="292929"/>
                          </a:solidFill>
                          <a:highlight>
                            <a:srgbClr val="E9EAEA"/>
                          </a:highlight>
                          <a:latin typeface="Roboto"/>
                          <a:ea typeface="Roboto"/>
                          <a:cs typeface="Roboto"/>
                          <a:sym typeface="Roboto"/>
                        </a:rPr>
                        <a:t>month</a:t>
                      </a:r>
                      <a:endParaRPr sz="1050" b="1">
                        <a:solidFill>
                          <a:srgbClr val="292929"/>
                        </a:solidFill>
                        <a:highlight>
                          <a:srgbClr val="E9EAEA"/>
                        </a:highlight>
                        <a:latin typeface="Roboto"/>
                        <a:ea typeface="Roboto"/>
                        <a:cs typeface="Roboto"/>
                        <a:sym typeface="Roboto"/>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0E0E0"/>
                    </a:solidFill>
                  </a:tcPr>
                </a:tc>
                <a:tc>
                  <a:txBody>
                    <a:bodyPr/>
                    <a:lstStyle/>
                    <a:p>
                      <a:pPr marL="0" lvl="0" indent="0" algn="ctr" rtl="0">
                        <a:lnSpc>
                          <a:spcPct val="115000"/>
                        </a:lnSpc>
                        <a:spcBef>
                          <a:spcPts val="0"/>
                        </a:spcBef>
                        <a:spcAft>
                          <a:spcPts val="0"/>
                        </a:spcAft>
                        <a:buNone/>
                      </a:pPr>
                      <a:r>
                        <a:rPr lang="en" sz="1050" b="1">
                          <a:solidFill>
                            <a:srgbClr val="292929"/>
                          </a:solidFill>
                          <a:highlight>
                            <a:srgbClr val="E9EAEA"/>
                          </a:highlight>
                          <a:latin typeface="Roboto"/>
                          <a:ea typeface="Roboto"/>
                          <a:cs typeface="Roboto"/>
                          <a:sym typeface="Roboto"/>
                        </a:rPr>
                        <a:t>Segment 87 </a:t>
                      </a:r>
                      <a:endParaRPr sz="1050" b="1">
                        <a:solidFill>
                          <a:srgbClr val="292929"/>
                        </a:solidFill>
                        <a:highlight>
                          <a:srgbClr val="E9EAEA"/>
                        </a:highlight>
                        <a:latin typeface="Roboto"/>
                        <a:ea typeface="Roboto"/>
                        <a:cs typeface="Roboto"/>
                        <a:sym typeface="Roboto"/>
                      </a:endParaRPr>
                    </a:p>
                    <a:p>
                      <a:pPr marL="0" lvl="0" indent="0" algn="ctr" rtl="0">
                        <a:lnSpc>
                          <a:spcPct val="115000"/>
                        </a:lnSpc>
                        <a:spcBef>
                          <a:spcPts val="0"/>
                        </a:spcBef>
                        <a:spcAft>
                          <a:spcPts val="0"/>
                        </a:spcAft>
                        <a:buNone/>
                      </a:pPr>
                      <a:r>
                        <a:rPr lang="en" sz="1050" b="1">
                          <a:solidFill>
                            <a:srgbClr val="292929"/>
                          </a:solidFill>
                          <a:highlight>
                            <a:srgbClr val="E9EAEA"/>
                          </a:highlight>
                          <a:latin typeface="Roboto"/>
                          <a:ea typeface="Roboto"/>
                          <a:cs typeface="Roboto"/>
                          <a:sym typeface="Roboto"/>
                        </a:rPr>
                        <a:t>Churn %</a:t>
                      </a:r>
                      <a:endParaRPr sz="1050" b="1">
                        <a:solidFill>
                          <a:srgbClr val="292929"/>
                        </a:solidFill>
                        <a:highlight>
                          <a:srgbClr val="E9EAEA"/>
                        </a:highlight>
                        <a:latin typeface="Roboto"/>
                        <a:ea typeface="Roboto"/>
                        <a:cs typeface="Roboto"/>
                        <a:sym typeface="Roboto"/>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0E0E0"/>
                    </a:solidFill>
                  </a:tcPr>
                </a:tc>
                <a:tc>
                  <a:txBody>
                    <a:bodyPr/>
                    <a:lstStyle/>
                    <a:p>
                      <a:pPr marL="0" lvl="0" indent="0" algn="ctr" rtl="0">
                        <a:lnSpc>
                          <a:spcPct val="115000"/>
                        </a:lnSpc>
                        <a:spcBef>
                          <a:spcPts val="0"/>
                        </a:spcBef>
                        <a:spcAft>
                          <a:spcPts val="0"/>
                        </a:spcAft>
                        <a:buNone/>
                      </a:pPr>
                      <a:r>
                        <a:rPr lang="en" sz="1050" b="1">
                          <a:solidFill>
                            <a:srgbClr val="292929"/>
                          </a:solidFill>
                          <a:highlight>
                            <a:srgbClr val="E9EAEA"/>
                          </a:highlight>
                          <a:latin typeface="Roboto"/>
                          <a:ea typeface="Roboto"/>
                          <a:cs typeface="Roboto"/>
                          <a:sym typeface="Roboto"/>
                        </a:rPr>
                        <a:t>Segment 30</a:t>
                      </a:r>
                      <a:endParaRPr sz="1050" b="1">
                        <a:solidFill>
                          <a:srgbClr val="292929"/>
                        </a:solidFill>
                        <a:highlight>
                          <a:srgbClr val="E9EAEA"/>
                        </a:highlight>
                        <a:latin typeface="Roboto"/>
                        <a:ea typeface="Roboto"/>
                        <a:cs typeface="Roboto"/>
                        <a:sym typeface="Roboto"/>
                      </a:endParaRPr>
                    </a:p>
                    <a:p>
                      <a:pPr marL="0" lvl="0" indent="0" algn="ctr" rtl="0">
                        <a:lnSpc>
                          <a:spcPct val="115000"/>
                        </a:lnSpc>
                        <a:spcBef>
                          <a:spcPts val="0"/>
                        </a:spcBef>
                        <a:spcAft>
                          <a:spcPts val="0"/>
                        </a:spcAft>
                        <a:buNone/>
                      </a:pPr>
                      <a:r>
                        <a:rPr lang="en" sz="1050" b="1">
                          <a:solidFill>
                            <a:srgbClr val="292929"/>
                          </a:solidFill>
                          <a:highlight>
                            <a:srgbClr val="E9EAEA"/>
                          </a:highlight>
                          <a:latin typeface="Roboto"/>
                          <a:ea typeface="Roboto"/>
                          <a:cs typeface="Roboto"/>
                          <a:sym typeface="Roboto"/>
                        </a:rPr>
                        <a:t>Churn %</a:t>
                      </a:r>
                      <a:endParaRPr sz="1050" b="1">
                        <a:solidFill>
                          <a:srgbClr val="292929"/>
                        </a:solidFill>
                        <a:highlight>
                          <a:srgbClr val="E9EAEA"/>
                        </a:highlight>
                        <a:latin typeface="Roboto"/>
                        <a:ea typeface="Roboto"/>
                        <a:cs typeface="Roboto"/>
                        <a:sym typeface="Roboto"/>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0E0E0"/>
                    </a:solidFill>
                  </a:tcPr>
                </a:tc>
                <a:extLst>
                  <a:ext uri="{0D108BD9-81ED-4DB2-BD59-A6C34878D82A}">
                    <a16:rowId xmlns:a16="http://schemas.microsoft.com/office/drawing/2014/main" val="10000"/>
                  </a:ext>
                </a:extLst>
              </a:tr>
              <a:tr h="335475">
                <a:tc>
                  <a:txBody>
                    <a:bodyPr/>
                    <a:lstStyle/>
                    <a:p>
                      <a:pPr marL="0" lvl="0" indent="0" algn="ctr" rtl="0">
                        <a:lnSpc>
                          <a:spcPct val="115000"/>
                        </a:lnSpc>
                        <a:spcBef>
                          <a:spcPts val="0"/>
                        </a:spcBef>
                        <a:spcAft>
                          <a:spcPts val="0"/>
                        </a:spcAft>
                        <a:buNone/>
                      </a:pPr>
                      <a:r>
                        <a:rPr lang="en" sz="1050">
                          <a:solidFill>
                            <a:srgbClr val="525252"/>
                          </a:solidFill>
                          <a:highlight>
                            <a:srgbClr val="E9EAEA"/>
                          </a:highlight>
                          <a:latin typeface="Roboto"/>
                          <a:ea typeface="Roboto"/>
                          <a:cs typeface="Roboto"/>
                          <a:sym typeface="Roboto"/>
                        </a:rPr>
                        <a:t>January</a:t>
                      </a:r>
                      <a:endParaRPr sz="1050">
                        <a:solidFill>
                          <a:srgbClr val="525252"/>
                        </a:solidFill>
                        <a:highlight>
                          <a:srgbClr val="E9EAEA"/>
                        </a:highlight>
                        <a:latin typeface="Roboto"/>
                        <a:ea typeface="Roboto"/>
                        <a:cs typeface="Roboto"/>
                        <a:sym typeface="Roboto"/>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BEBEB"/>
                    </a:solidFill>
                  </a:tcPr>
                </a:tc>
                <a:tc>
                  <a:txBody>
                    <a:bodyPr/>
                    <a:lstStyle/>
                    <a:p>
                      <a:pPr marL="0" lvl="0" indent="0" algn="ctr" rtl="0">
                        <a:lnSpc>
                          <a:spcPct val="115000"/>
                        </a:lnSpc>
                        <a:spcBef>
                          <a:spcPts val="0"/>
                        </a:spcBef>
                        <a:spcAft>
                          <a:spcPts val="0"/>
                        </a:spcAft>
                        <a:buNone/>
                      </a:pPr>
                      <a:r>
                        <a:rPr lang="en" sz="1050">
                          <a:solidFill>
                            <a:srgbClr val="525252"/>
                          </a:solidFill>
                          <a:highlight>
                            <a:srgbClr val="E9EAEA"/>
                          </a:highlight>
                          <a:latin typeface="Roboto"/>
                          <a:ea typeface="Roboto"/>
                          <a:cs typeface="Roboto"/>
                          <a:sym typeface="Roboto"/>
                        </a:rPr>
                        <a:t>25.2%</a:t>
                      </a:r>
                      <a:endParaRPr sz="1050">
                        <a:solidFill>
                          <a:srgbClr val="525252"/>
                        </a:solidFill>
                        <a:highlight>
                          <a:srgbClr val="E9EAEA"/>
                        </a:highlight>
                        <a:latin typeface="Roboto"/>
                        <a:ea typeface="Roboto"/>
                        <a:cs typeface="Roboto"/>
                        <a:sym typeface="Roboto"/>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BEBEB"/>
                    </a:solidFill>
                  </a:tcPr>
                </a:tc>
                <a:tc>
                  <a:txBody>
                    <a:bodyPr/>
                    <a:lstStyle/>
                    <a:p>
                      <a:pPr marL="0" lvl="0" indent="0" algn="ctr" rtl="0">
                        <a:lnSpc>
                          <a:spcPct val="115000"/>
                        </a:lnSpc>
                        <a:spcBef>
                          <a:spcPts val="0"/>
                        </a:spcBef>
                        <a:spcAft>
                          <a:spcPts val="0"/>
                        </a:spcAft>
                        <a:buNone/>
                      </a:pPr>
                      <a:r>
                        <a:rPr lang="en" sz="1050">
                          <a:solidFill>
                            <a:srgbClr val="525252"/>
                          </a:solidFill>
                          <a:highlight>
                            <a:srgbClr val="E9EAEA"/>
                          </a:highlight>
                          <a:latin typeface="Roboto"/>
                          <a:ea typeface="Roboto"/>
                          <a:cs typeface="Roboto"/>
                          <a:sym typeface="Roboto"/>
                        </a:rPr>
                        <a:t>7.6%</a:t>
                      </a:r>
                      <a:endParaRPr sz="1050">
                        <a:solidFill>
                          <a:srgbClr val="525252"/>
                        </a:solidFill>
                        <a:highlight>
                          <a:srgbClr val="E9EAEA"/>
                        </a:highlight>
                        <a:latin typeface="Roboto"/>
                        <a:ea typeface="Roboto"/>
                        <a:cs typeface="Roboto"/>
                        <a:sym typeface="Roboto"/>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BEBEB"/>
                    </a:solidFill>
                  </a:tcPr>
                </a:tc>
                <a:extLst>
                  <a:ext uri="{0D108BD9-81ED-4DB2-BD59-A6C34878D82A}">
                    <a16:rowId xmlns:a16="http://schemas.microsoft.com/office/drawing/2014/main" val="10001"/>
                  </a:ext>
                </a:extLst>
              </a:tr>
              <a:tr h="335475">
                <a:tc>
                  <a:txBody>
                    <a:bodyPr/>
                    <a:lstStyle/>
                    <a:p>
                      <a:pPr marL="0" lvl="0" indent="0" algn="ctr" rtl="0">
                        <a:lnSpc>
                          <a:spcPct val="115000"/>
                        </a:lnSpc>
                        <a:spcBef>
                          <a:spcPts val="0"/>
                        </a:spcBef>
                        <a:spcAft>
                          <a:spcPts val="0"/>
                        </a:spcAft>
                        <a:buNone/>
                      </a:pPr>
                      <a:r>
                        <a:rPr lang="en" sz="1050">
                          <a:solidFill>
                            <a:srgbClr val="525252"/>
                          </a:solidFill>
                          <a:highlight>
                            <a:srgbClr val="E9EAEA"/>
                          </a:highlight>
                          <a:latin typeface="Roboto"/>
                          <a:ea typeface="Roboto"/>
                          <a:cs typeface="Roboto"/>
                          <a:sym typeface="Roboto"/>
                        </a:rPr>
                        <a:t>February</a:t>
                      </a:r>
                      <a:endParaRPr sz="1050">
                        <a:solidFill>
                          <a:srgbClr val="525252"/>
                        </a:solidFill>
                        <a:highlight>
                          <a:srgbClr val="E9EAEA"/>
                        </a:highlight>
                        <a:latin typeface="Roboto"/>
                        <a:ea typeface="Roboto"/>
                        <a:cs typeface="Roboto"/>
                        <a:sym typeface="Roboto"/>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BEBEB"/>
                    </a:solidFill>
                  </a:tcPr>
                </a:tc>
                <a:tc>
                  <a:txBody>
                    <a:bodyPr/>
                    <a:lstStyle/>
                    <a:p>
                      <a:pPr marL="0" lvl="0" indent="0" algn="ctr" rtl="0">
                        <a:lnSpc>
                          <a:spcPct val="115000"/>
                        </a:lnSpc>
                        <a:spcBef>
                          <a:spcPts val="0"/>
                        </a:spcBef>
                        <a:spcAft>
                          <a:spcPts val="0"/>
                        </a:spcAft>
                        <a:buNone/>
                      </a:pPr>
                      <a:r>
                        <a:rPr lang="en" sz="1050">
                          <a:solidFill>
                            <a:srgbClr val="525252"/>
                          </a:solidFill>
                          <a:highlight>
                            <a:srgbClr val="E9EAEA"/>
                          </a:highlight>
                          <a:latin typeface="Roboto"/>
                          <a:ea typeface="Roboto"/>
                          <a:cs typeface="Roboto"/>
                          <a:sym typeface="Roboto"/>
                        </a:rPr>
                        <a:t>32.0%</a:t>
                      </a:r>
                      <a:endParaRPr sz="1050">
                        <a:solidFill>
                          <a:srgbClr val="525252"/>
                        </a:solidFill>
                        <a:highlight>
                          <a:srgbClr val="E9EAEA"/>
                        </a:highlight>
                        <a:latin typeface="Roboto"/>
                        <a:ea typeface="Roboto"/>
                        <a:cs typeface="Roboto"/>
                        <a:sym typeface="Roboto"/>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BEBEB"/>
                    </a:solidFill>
                  </a:tcPr>
                </a:tc>
                <a:tc>
                  <a:txBody>
                    <a:bodyPr/>
                    <a:lstStyle/>
                    <a:p>
                      <a:pPr marL="0" lvl="0" indent="0" algn="ctr" rtl="0">
                        <a:lnSpc>
                          <a:spcPct val="115000"/>
                        </a:lnSpc>
                        <a:spcBef>
                          <a:spcPts val="0"/>
                        </a:spcBef>
                        <a:spcAft>
                          <a:spcPts val="0"/>
                        </a:spcAft>
                        <a:buNone/>
                      </a:pPr>
                      <a:r>
                        <a:rPr lang="en" sz="1050">
                          <a:solidFill>
                            <a:srgbClr val="525252"/>
                          </a:solidFill>
                          <a:highlight>
                            <a:srgbClr val="E9EAEA"/>
                          </a:highlight>
                          <a:latin typeface="Roboto"/>
                          <a:ea typeface="Roboto"/>
                          <a:cs typeface="Roboto"/>
                          <a:sym typeface="Roboto"/>
                        </a:rPr>
                        <a:t>7.3%</a:t>
                      </a:r>
                      <a:endParaRPr sz="1050">
                        <a:solidFill>
                          <a:srgbClr val="525252"/>
                        </a:solidFill>
                        <a:highlight>
                          <a:srgbClr val="E9EAEA"/>
                        </a:highlight>
                        <a:latin typeface="Roboto"/>
                        <a:ea typeface="Roboto"/>
                        <a:cs typeface="Roboto"/>
                        <a:sym typeface="Roboto"/>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BEBEB"/>
                    </a:solidFill>
                  </a:tcPr>
                </a:tc>
                <a:extLst>
                  <a:ext uri="{0D108BD9-81ED-4DB2-BD59-A6C34878D82A}">
                    <a16:rowId xmlns:a16="http://schemas.microsoft.com/office/drawing/2014/main" val="10002"/>
                  </a:ext>
                </a:extLst>
              </a:tr>
              <a:tr h="335475">
                <a:tc>
                  <a:txBody>
                    <a:bodyPr/>
                    <a:lstStyle/>
                    <a:p>
                      <a:pPr marL="0" lvl="0" indent="0" algn="ctr" rtl="0">
                        <a:lnSpc>
                          <a:spcPct val="115000"/>
                        </a:lnSpc>
                        <a:spcBef>
                          <a:spcPts val="0"/>
                        </a:spcBef>
                        <a:spcAft>
                          <a:spcPts val="0"/>
                        </a:spcAft>
                        <a:buNone/>
                      </a:pPr>
                      <a:r>
                        <a:rPr lang="en" sz="1050">
                          <a:solidFill>
                            <a:srgbClr val="525252"/>
                          </a:solidFill>
                          <a:highlight>
                            <a:srgbClr val="E9EAEA"/>
                          </a:highlight>
                          <a:latin typeface="Roboto"/>
                          <a:ea typeface="Roboto"/>
                          <a:cs typeface="Roboto"/>
                          <a:sym typeface="Roboto"/>
                        </a:rPr>
                        <a:t>March</a:t>
                      </a:r>
                      <a:endParaRPr sz="1050">
                        <a:solidFill>
                          <a:srgbClr val="525252"/>
                        </a:solidFill>
                        <a:highlight>
                          <a:srgbClr val="E9EAEA"/>
                        </a:highlight>
                        <a:latin typeface="Roboto"/>
                        <a:ea typeface="Roboto"/>
                        <a:cs typeface="Roboto"/>
                        <a:sym typeface="Roboto"/>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BEBEB"/>
                    </a:solidFill>
                  </a:tcPr>
                </a:tc>
                <a:tc>
                  <a:txBody>
                    <a:bodyPr/>
                    <a:lstStyle/>
                    <a:p>
                      <a:pPr marL="0" lvl="0" indent="0" algn="ctr" rtl="0">
                        <a:lnSpc>
                          <a:spcPct val="115000"/>
                        </a:lnSpc>
                        <a:spcBef>
                          <a:spcPts val="0"/>
                        </a:spcBef>
                        <a:spcAft>
                          <a:spcPts val="0"/>
                        </a:spcAft>
                        <a:buNone/>
                      </a:pPr>
                      <a:r>
                        <a:rPr lang="en" sz="1050">
                          <a:solidFill>
                            <a:srgbClr val="525252"/>
                          </a:solidFill>
                          <a:highlight>
                            <a:srgbClr val="E9EAEA"/>
                          </a:highlight>
                          <a:latin typeface="Roboto"/>
                          <a:ea typeface="Roboto"/>
                          <a:cs typeface="Roboto"/>
                          <a:sym typeface="Roboto"/>
                        </a:rPr>
                        <a:t>48.9%</a:t>
                      </a:r>
                      <a:endParaRPr sz="1050">
                        <a:solidFill>
                          <a:srgbClr val="525252"/>
                        </a:solidFill>
                        <a:highlight>
                          <a:srgbClr val="E9EAEA"/>
                        </a:highlight>
                        <a:latin typeface="Roboto"/>
                        <a:ea typeface="Roboto"/>
                        <a:cs typeface="Roboto"/>
                        <a:sym typeface="Roboto"/>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BEBEB"/>
                    </a:solidFill>
                  </a:tcPr>
                </a:tc>
                <a:tc>
                  <a:txBody>
                    <a:bodyPr/>
                    <a:lstStyle/>
                    <a:p>
                      <a:pPr marL="0" lvl="0" indent="0" algn="ctr" rtl="0">
                        <a:lnSpc>
                          <a:spcPct val="115000"/>
                        </a:lnSpc>
                        <a:spcBef>
                          <a:spcPts val="0"/>
                        </a:spcBef>
                        <a:spcAft>
                          <a:spcPts val="0"/>
                        </a:spcAft>
                        <a:buNone/>
                      </a:pPr>
                      <a:r>
                        <a:rPr lang="en" sz="1050">
                          <a:solidFill>
                            <a:srgbClr val="525252"/>
                          </a:solidFill>
                          <a:highlight>
                            <a:srgbClr val="E9EAEA"/>
                          </a:highlight>
                          <a:latin typeface="Roboto"/>
                          <a:ea typeface="Roboto"/>
                          <a:cs typeface="Roboto"/>
                          <a:sym typeface="Roboto"/>
                        </a:rPr>
                        <a:t>11.7%</a:t>
                      </a:r>
                      <a:endParaRPr sz="1050">
                        <a:solidFill>
                          <a:srgbClr val="525252"/>
                        </a:solidFill>
                        <a:highlight>
                          <a:srgbClr val="E9EAEA"/>
                        </a:highlight>
                        <a:latin typeface="Roboto"/>
                        <a:ea typeface="Roboto"/>
                        <a:cs typeface="Roboto"/>
                        <a:sym typeface="Roboto"/>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BEBEB"/>
                    </a:solidFill>
                  </a:tcPr>
                </a:tc>
                <a:extLst>
                  <a:ext uri="{0D108BD9-81ED-4DB2-BD59-A6C34878D82A}">
                    <a16:rowId xmlns:a16="http://schemas.microsoft.com/office/drawing/2014/main" val="10003"/>
                  </a:ext>
                </a:extLst>
              </a:tr>
            </a:tbl>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204056">
            <a:alpha val="82350"/>
          </a:srgbClr>
        </a:solidFill>
        <a:effectLst/>
      </p:bgPr>
    </p:bg>
    <p:spTree>
      <p:nvGrpSpPr>
        <p:cNvPr id="1" name="Shape 417"/>
        <p:cNvGrpSpPr/>
        <p:nvPr/>
      </p:nvGrpSpPr>
      <p:grpSpPr>
        <a:xfrm>
          <a:off x="0" y="0"/>
          <a:ext cx="0" cy="0"/>
          <a:chOff x="0" y="0"/>
          <a:chExt cx="0" cy="0"/>
        </a:xfrm>
      </p:grpSpPr>
      <p:sp>
        <p:nvSpPr>
          <p:cNvPr id="418" name="Google Shape;418;p67"/>
          <p:cNvSpPr txBox="1"/>
          <p:nvPr/>
        </p:nvSpPr>
        <p:spPr>
          <a:xfrm>
            <a:off x="753000" y="1543050"/>
            <a:ext cx="7638000" cy="20574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4800"/>
              <a:buFont typeface="Arial"/>
              <a:buNone/>
            </a:pPr>
            <a:r>
              <a:rPr lang="en" sz="4800">
                <a:solidFill>
                  <a:schemeClr val="lt1"/>
                </a:solidFill>
                <a:latin typeface="Roboto Black"/>
                <a:ea typeface="Roboto Black"/>
                <a:cs typeface="Roboto Black"/>
                <a:sym typeface="Roboto Black"/>
              </a:rPr>
              <a:t>5. Acknowledgements</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sp>
        <p:nvSpPr>
          <p:cNvPr id="423" name="Google Shape;423;p68"/>
          <p:cNvSpPr txBox="1"/>
          <p:nvPr/>
        </p:nvSpPr>
        <p:spPr>
          <a:xfrm>
            <a:off x="250000" y="331025"/>
            <a:ext cx="8644500" cy="4583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400"/>
          </a:p>
          <a:p>
            <a:pPr marL="0" lvl="0" indent="0" algn="l" rtl="0">
              <a:spcBef>
                <a:spcPts val="0"/>
              </a:spcBef>
              <a:spcAft>
                <a:spcPts val="0"/>
              </a:spcAft>
              <a:buNone/>
            </a:pPr>
            <a:endParaRPr sz="2400"/>
          </a:p>
          <a:p>
            <a:pPr marL="0" lvl="0" indent="0" algn="l" rtl="0">
              <a:spcBef>
                <a:spcPts val="0"/>
              </a:spcBef>
              <a:spcAft>
                <a:spcPts val="0"/>
              </a:spcAft>
              <a:buNone/>
            </a:pPr>
            <a:endParaRPr sz="2400"/>
          </a:p>
          <a:p>
            <a:pPr marL="0" lvl="0" indent="0" algn="l" rtl="0">
              <a:spcBef>
                <a:spcPts val="0"/>
              </a:spcBef>
              <a:spcAft>
                <a:spcPts val="0"/>
              </a:spcAft>
              <a:buNone/>
            </a:pPr>
            <a:endParaRPr sz="2400"/>
          </a:p>
          <a:p>
            <a:pPr marL="0" lvl="0" indent="0" algn="l" rtl="0">
              <a:spcBef>
                <a:spcPts val="0"/>
              </a:spcBef>
              <a:spcAft>
                <a:spcPts val="0"/>
              </a:spcAft>
              <a:buNone/>
            </a:pPr>
            <a:endParaRPr sz="2400"/>
          </a:p>
          <a:p>
            <a:pPr marL="0" lvl="0" indent="0" algn="l" rtl="0">
              <a:spcBef>
                <a:spcPts val="0"/>
              </a:spcBef>
              <a:spcAft>
                <a:spcPts val="0"/>
              </a:spcAft>
              <a:buNone/>
            </a:pPr>
            <a:r>
              <a:rPr lang="en" sz="2400"/>
              <a:t>All Data and worflow derived from “User Churn” project in the </a:t>
            </a:r>
            <a:r>
              <a:rPr lang="en" sz="2400" u="sng">
                <a:solidFill>
                  <a:schemeClr val="hlink"/>
                </a:solidFill>
                <a:hlinkClick r:id="rId3"/>
              </a:rPr>
              <a:t>Codecademy</a:t>
            </a:r>
            <a:r>
              <a:rPr lang="en" sz="2400"/>
              <a:t> course “</a:t>
            </a:r>
            <a:r>
              <a:rPr lang="en" sz="2400" u="sng">
                <a:solidFill>
                  <a:schemeClr val="hlink"/>
                </a:solidFill>
                <a:hlinkClick r:id="rId4"/>
              </a:rPr>
              <a:t>Analyze Data with SQL</a:t>
            </a:r>
            <a:r>
              <a:rPr lang="en" sz="2400"/>
              <a:t>”.</a:t>
            </a:r>
            <a:endParaRPr sz="24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204056">
            <a:alpha val="82352"/>
          </a:srgbClr>
        </a:solidFill>
        <a:effectLst/>
      </p:bgPr>
    </p:bg>
    <p:spTree>
      <p:nvGrpSpPr>
        <p:cNvPr id="1" name="Shape 303"/>
        <p:cNvGrpSpPr/>
        <p:nvPr/>
      </p:nvGrpSpPr>
      <p:grpSpPr>
        <a:xfrm>
          <a:off x="0" y="0"/>
          <a:ext cx="0" cy="0"/>
          <a:chOff x="0" y="0"/>
          <a:chExt cx="0" cy="0"/>
        </a:xfrm>
      </p:grpSpPr>
      <p:sp>
        <p:nvSpPr>
          <p:cNvPr id="304" name="Google Shape;304;p50"/>
          <p:cNvSpPr txBox="1"/>
          <p:nvPr/>
        </p:nvSpPr>
        <p:spPr>
          <a:xfrm>
            <a:off x="753000" y="1543050"/>
            <a:ext cx="7638000" cy="20574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4800"/>
              <a:buFont typeface="Arial"/>
              <a:buNone/>
            </a:pPr>
            <a:r>
              <a:rPr lang="en" sz="4800" b="0" i="0" u="none" strike="noStrike" cap="none">
                <a:solidFill>
                  <a:schemeClr val="lt1"/>
                </a:solidFill>
                <a:latin typeface="Roboto Black"/>
                <a:ea typeface="Roboto Black"/>
                <a:cs typeface="Roboto Black"/>
                <a:sym typeface="Roboto Black"/>
              </a:rPr>
              <a:t>1. </a:t>
            </a:r>
            <a:r>
              <a:rPr lang="en" sz="4800">
                <a:solidFill>
                  <a:schemeClr val="lt1"/>
                </a:solidFill>
                <a:latin typeface="Roboto Black"/>
                <a:ea typeface="Roboto Black"/>
                <a:cs typeface="Roboto Black"/>
                <a:sym typeface="Roboto Black"/>
              </a:rPr>
              <a:t>Abstract</a:t>
            </a:r>
            <a:endParaRPr sz="4800">
              <a:solidFill>
                <a:schemeClr val="lt1"/>
              </a:solidFill>
              <a:latin typeface="Roboto Black"/>
              <a:ea typeface="Roboto Black"/>
              <a:cs typeface="Roboto Black"/>
              <a:sym typeface="Roboto Black"/>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9" name="Google Shape;299;p49"/>
          <p:cNvSpPr txBox="1"/>
          <p:nvPr/>
        </p:nvSpPr>
        <p:spPr>
          <a:xfrm>
            <a:off x="427447" y="1450969"/>
            <a:ext cx="8061300" cy="2241562"/>
          </a:xfrm>
          <a:prstGeom prst="rect">
            <a:avLst/>
          </a:prstGeom>
          <a:noFill/>
          <a:ln>
            <a:noFill/>
          </a:ln>
        </p:spPr>
        <p:txBody>
          <a:bodyPr spcFirstLastPara="1" wrap="square" lIns="91425" tIns="91425" rIns="91425" bIns="91425" anchor="ctr" anchorCtr="0">
            <a:noAutofit/>
          </a:bodyPr>
          <a:lstStyle/>
          <a:p>
            <a:pPr marL="76200" marR="0" lvl="0" algn="l" defTabSz="914400" rtl="0" eaLnBrk="1" fontAlgn="auto" latinLnBrk="0" hangingPunct="1">
              <a:lnSpc>
                <a:spcPct val="115000"/>
              </a:lnSpc>
              <a:spcBef>
                <a:spcPts val="1100"/>
              </a:spcBef>
              <a:spcAft>
                <a:spcPts val="0"/>
              </a:spcAft>
              <a:buClr>
                <a:srgbClr val="222222"/>
              </a:buClr>
              <a:buSzPts val="2400"/>
              <a:tabLst/>
              <a:defRPr/>
            </a:pPr>
            <a:r>
              <a:rPr kumimoji="0" lang="en-US" sz="2400" b="0" i="0" u="none" strike="noStrike" kern="0" cap="none" spc="0" normalizeH="0" baseline="0" noProof="0" dirty="0">
                <a:ln>
                  <a:noFill/>
                </a:ln>
                <a:solidFill>
                  <a:srgbClr val="222222"/>
                </a:solidFill>
                <a:effectLst/>
                <a:highlight>
                  <a:srgbClr val="FFFFFF"/>
                </a:highlight>
                <a:uLnTx/>
                <a:uFillTx/>
                <a:latin typeface="Roboto"/>
                <a:ea typeface="Roboto"/>
                <a:cs typeface="Roboto"/>
                <a:sym typeface="Roboto"/>
              </a:rPr>
              <a:t>This project was designed by </a:t>
            </a:r>
            <a:r>
              <a:rPr kumimoji="0" lang="en-US" sz="2400" b="0" i="0" u="none" strike="noStrike" kern="0" cap="none" spc="0" normalizeH="0" baseline="0" noProof="0" dirty="0" err="1">
                <a:ln>
                  <a:noFill/>
                </a:ln>
                <a:solidFill>
                  <a:srgbClr val="222222"/>
                </a:solidFill>
                <a:effectLst/>
                <a:highlight>
                  <a:srgbClr val="FFFFFF"/>
                </a:highlight>
                <a:uLnTx/>
                <a:uFillTx/>
                <a:latin typeface="Roboto"/>
                <a:ea typeface="Roboto"/>
                <a:cs typeface="Roboto"/>
                <a:sym typeface="Roboto"/>
              </a:rPr>
              <a:t>Codecademy</a:t>
            </a:r>
            <a:r>
              <a:rPr kumimoji="0" lang="en-US" sz="2400" b="0" i="0" u="none" strike="noStrike" kern="0" cap="none" spc="0" normalizeH="0" baseline="0" noProof="0" dirty="0">
                <a:ln>
                  <a:noFill/>
                </a:ln>
                <a:solidFill>
                  <a:srgbClr val="222222"/>
                </a:solidFill>
                <a:effectLst/>
                <a:highlight>
                  <a:srgbClr val="FFFFFF"/>
                </a:highlight>
                <a:uLnTx/>
                <a:uFillTx/>
                <a:latin typeface="Roboto"/>
                <a:ea typeface="Roboto"/>
                <a:cs typeface="Roboto"/>
                <a:sym typeface="Roboto"/>
              </a:rPr>
              <a:t> to use SQL knowledge to calculate the Monthly User Churn rate for the fictional company </a:t>
            </a:r>
            <a:r>
              <a:rPr lang="en-US" sz="2400" dirty="0">
                <a:solidFill>
                  <a:srgbClr val="222222"/>
                </a:solidFill>
                <a:highlight>
                  <a:srgbClr val="FFFFFF"/>
                </a:highlight>
                <a:latin typeface="Roboto"/>
                <a:ea typeface="Roboto"/>
                <a:cs typeface="Roboto"/>
                <a:sym typeface="Roboto"/>
              </a:rPr>
              <a:t>C</a:t>
            </a:r>
            <a:r>
              <a:rPr kumimoji="0" lang="en-US" sz="2400" b="0" i="0" u="none" strike="noStrike" kern="0" cap="none" spc="0" normalizeH="0" baseline="0" noProof="0" dirty="0" err="1">
                <a:ln>
                  <a:noFill/>
                </a:ln>
                <a:solidFill>
                  <a:srgbClr val="222222"/>
                </a:solidFill>
                <a:effectLst/>
                <a:highlight>
                  <a:srgbClr val="FFFFFF"/>
                </a:highlight>
                <a:uLnTx/>
                <a:uFillTx/>
                <a:latin typeface="Roboto"/>
                <a:ea typeface="Roboto"/>
                <a:cs typeface="Roboto"/>
                <a:sym typeface="Roboto"/>
              </a:rPr>
              <a:t>odeflix</a:t>
            </a:r>
            <a:r>
              <a:rPr kumimoji="0" lang="en-US" sz="2400" b="0" i="0" u="none" strike="noStrike" kern="0" cap="none" spc="0" normalizeH="0" baseline="0" noProof="0" dirty="0">
                <a:ln>
                  <a:noFill/>
                </a:ln>
                <a:solidFill>
                  <a:srgbClr val="222222"/>
                </a:solidFill>
                <a:effectLst/>
                <a:highlight>
                  <a:srgbClr val="FFFFFF"/>
                </a:highlight>
                <a:uLnTx/>
                <a:uFillTx/>
                <a:latin typeface="Roboto"/>
                <a:ea typeface="Roboto"/>
                <a:cs typeface="Roboto"/>
                <a:sym typeface="Roboto"/>
              </a:rPr>
              <a:t>.</a:t>
            </a:r>
            <a:endParaRPr kumimoji="0" sz="2400" b="0" i="0" u="none" strike="noStrike" kern="0" cap="none" spc="0" normalizeH="0" baseline="0" noProof="0" dirty="0">
              <a:ln>
                <a:noFill/>
              </a:ln>
              <a:solidFill>
                <a:srgbClr val="222222"/>
              </a:solidFill>
              <a:effectLst/>
              <a:highlight>
                <a:srgbClr val="FFFFFF"/>
              </a:highlight>
              <a:uLnTx/>
              <a:uFillTx/>
              <a:latin typeface="Roboto"/>
              <a:ea typeface="Roboto"/>
              <a:cs typeface="Roboto"/>
              <a:sym typeface="Roboto"/>
            </a:endParaRPr>
          </a:p>
        </p:txBody>
      </p:sp>
    </p:spTree>
    <p:extLst>
      <p:ext uri="{BB962C8B-B14F-4D97-AF65-F5344CB8AC3E}">
        <p14:creationId xmlns:p14="http://schemas.microsoft.com/office/powerpoint/2010/main" val="40311148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204056">
            <a:alpha val="82350"/>
          </a:srgbClr>
        </a:solidFill>
        <a:effectLst/>
      </p:bgPr>
    </p:bg>
    <p:spTree>
      <p:nvGrpSpPr>
        <p:cNvPr id="1" name="Shape 308"/>
        <p:cNvGrpSpPr/>
        <p:nvPr/>
      </p:nvGrpSpPr>
      <p:grpSpPr>
        <a:xfrm>
          <a:off x="0" y="0"/>
          <a:ext cx="0" cy="0"/>
          <a:chOff x="0" y="0"/>
          <a:chExt cx="0" cy="0"/>
        </a:xfrm>
      </p:grpSpPr>
      <p:sp>
        <p:nvSpPr>
          <p:cNvPr id="309" name="Google Shape;309;p51"/>
          <p:cNvSpPr txBox="1"/>
          <p:nvPr/>
        </p:nvSpPr>
        <p:spPr>
          <a:xfrm>
            <a:off x="753000" y="1543050"/>
            <a:ext cx="7638000" cy="20574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4800"/>
              <a:buFont typeface="Arial"/>
              <a:buNone/>
            </a:pPr>
            <a:r>
              <a:rPr lang="en" sz="4800">
                <a:solidFill>
                  <a:schemeClr val="lt1"/>
                </a:solidFill>
                <a:latin typeface="Roboto Black"/>
                <a:ea typeface="Roboto Black"/>
                <a:cs typeface="Roboto Black"/>
                <a:sym typeface="Roboto Black"/>
              </a:rPr>
              <a:t>2</a:t>
            </a:r>
            <a:r>
              <a:rPr lang="en" sz="4800" b="0" i="0" u="none" strike="noStrike" cap="none">
                <a:solidFill>
                  <a:schemeClr val="lt1"/>
                </a:solidFill>
                <a:latin typeface="Roboto Black"/>
                <a:ea typeface="Roboto Black"/>
                <a:cs typeface="Roboto Black"/>
                <a:sym typeface="Roboto Black"/>
              </a:rPr>
              <a:t>. </a:t>
            </a:r>
            <a:r>
              <a:rPr lang="en" sz="4800">
                <a:solidFill>
                  <a:schemeClr val="lt1"/>
                </a:solidFill>
                <a:latin typeface="Roboto Black"/>
                <a:ea typeface="Roboto Black"/>
                <a:cs typeface="Roboto Black"/>
                <a:sym typeface="Roboto Black"/>
              </a:rPr>
              <a:t>Introduction</a:t>
            </a:r>
            <a:endParaRPr sz="4800">
              <a:solidFill>
                <a:schemeClr val="lt1"/>
              </a:solidFill>
              <a:latin typeface="Roboto Black"/>
              <a:ea typeface="Roboto Black"/>
              <a:cs typeface="Roboto Black"/>
              <a:sym typeface="Roboto Black"/>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Google Shape;314;p52"/>
          <p:cNvSpPr txBox="1"/>
          <p:nvPr/>
        </p:nvSpPr>
        <p:spPr>
          <a:xfrm>
            <a:off x="462125" y="132825"/>
            <a:ext cx="8432400" cy="4739100"/>
          </a:xfrm>
          <a:prstGeom prst="rect">
            <a:avLst/>
          </a:prstGeom>
          <a:noFill/>
          <a:ln>
            <a:noFill/>
          </a:ln>
        </p:spPr>
        <p:txBody>
          <a:bodyPr spcFirstLastPara="1" wrap="square" lIns="91425" tIns="91425" rIns="91425" bIns="91425" anchor="t" anchorCtr="0">
            <a:noAutofit/>
          </a:bodyPr>
          <a:lstStyle/>
          <a:p>
            <a:pPr marL="0" lvl="0" indent="0" algn="ctr" rtl="0">
              <a:lnSpc>
                <a:spcPct val="160000"/>
              </a:lnSpc>
              <a:spcBef>
                <a:spcPts val="0"/>
              </a:spcBef>
              <a:spcAft>
                <a:spcPts val="0"/>
              </a:spcAft>
              <a:buNone/>
            </a:pPr>
            <a:r>
              <a:rPr lang="en" sz="3000">
                <a:solidFill>
                  <a:srgbClr val="484848"/>
                </a:solidFill>
                <a:highlight>
                  <a:srgbClr val="FFFFFF"/>
                </a:highlight>
                <a:latin typeface="Roboto"/>
                <a:ea typeface="Roboto"/>
                <a:cs typeface="Roboto"/>
                <a:sym typeface="Roboto"/>
              </a:rPr>
              <a:t>Codeflix, a streaming video startup, is interested in measuring their user churn rate. </a:t>
            </a:r>
            <a:endParaRPr sz="1300">
              <a:solidFill>
                <a:srgbClr val="484848"/>
              </a:solidFill>
              <a:highlight>
                <a:srgbClr val="FFFFFF"/>
              </a:highlight>
              <a:latin typeface="Roboto"/>
              <a:ea typeface="Roboto"/>
              <a:cs typeface="Roboto"/>
              <a:sym typeface="Roboto"/>
            </a:endParaRPr>
          </a:p>
          <a:p>
            <a:pPr marL="457200" lvl="0" indent="-342900" algn="l" rtl="0">
              <a:lnSpc>
                <a:spcPct val="160000"/>
              </a:lnSpc>
              <a:spcBef>
                <a:spcPts val="1200"/>
              </a:spcBef>
              <a:spcAft>
                <a:spcPts val="0"/>
              </a:spcAft>
              <a:buClr>
                <a:srgbClr val="484848"/>
              </a:buClr>
              <a:buSzPts val="1800"/>
              <a:buFont typeface="Roboto"/>
              <a:buChar char="●"/>
            </a:pPr>
            <a:r>
              <a:rPr lang="en" sz="1800">
                <a:solidFill>
                  <a:srgbClr val="484848"/>
                </a:solidFill>
                <a:highlight>
                  <a:srgbClr val="FFFFFF"/>
                </a:highlight>
                <a:latin typeface="Roboto"/>
                <a:ea typeface="Roboto"/>
                <a:cs typeface="Roboto"/>
                <a:sym typeface="Roboto"/>
              </a:rPr>
              <a:t>Four months into launching Codeflix, management asks you to look into subscription churn rates. It’s early on in the business and people are excited to know how the company is doing.</a:t>
            </a:r>
            <a:endParaRPr sz="1800">
              <a:solidFill>
                <a:srgbClr val="484848"/>
              </a:solidFill>
              <a:highlight>
                <a:srgbClr val="FFFFFF"/>
              </a:highlight>
              <a:latin typeface="Roboto"/>
              <a:ea typeface="Roboto"/>
              <a:cs typeface="Roboto"/>
              <a:sym typeface="Roboto"/>
            </a:endParaRPr>
          </a:p>
          <a:p>
            <a:pPr marL="457200" lvl="0" indent="-342900" algn="l" rtl="0">
              <a:lnSpc>
                <a:spcPct val="160000"/>
              </a:lnSpc>
              <a:spcBef>
                <a:spcPts val="0"/>
              </a:spcBef>
              <a:spcAft>
                <a:spcPts val="0"/>
              </a:spcAft>
              <a:buClr>
                <a:srgbClr val="484848"/>
              </a:buClr>
              <a:buSzPts val="1800"/>
              <a:buFont typeface="Roboto"/>
              <a:buChar char="●"/>
            </a:pPr>
            <a:r>
              <a:rPr lang="en" sz="1800">
                <a:solidFill>
                  <a:srgbClr val="484848"/>
                </a:solidFill>
                <a:highlight>
                  <a:srgbClr val="FFFFFF"/>
                </a:highlight>
                <a:latin typeface="Roboto"/>
                <a:ea typeface="Roboto"/>
                <a:cs typeface="Roboto"/>
                <a:sym typeface="Roboto"/>
              </a:rPr>
              <a:t>The marketing department is particularly interested in how the churn compares between two segments of users. They provide you with a dataset containing subscription data for users who were acquired through two distinct channels.</a:t>
            </a:r>
            <a:endParaRPr sz="1800">
              <a:solidFill>
                <a:srgbClr val="484848"/>
              </a:solidFill>
              <a:highlight>
                <a:srgbClr val="FFFFFF"/>
              </a:highlight>
              <a:latin typeface="Roboto"/>
              <a:ea typeface="Roboto"/>
              <a:cs typeface="Roboto"/>
              <a:sym typeface="Roboto"/>
            </a:endParaRPr>
          </a:p>
          <a:p>
            <a:pPr marL="0" lvl="0" indent="0" algn="l" rtl="0">
              <a:spcBef>
                <a:spcPts val="1200"/>
              </a:spcBef>
              <a:spcAft>
                <a:spcPts val="0"/>
              </a:spcAft>
              <a:buNone/>
            </a:pP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53"/>
          <p:cNvSpPr txBox="1"/>
          <p:nvPr/>
        </p:nvSpPr>
        <p:spPr>
          <a:xfrm>
            <a:off x="462125" y="132825"/>
            <a:ext cx="8432400" cy="4739100"/>
          </a:xfrm>
          <a:prstGeom prst="rect">
            <a:avLst/>
          </a:prstGeom>
          <a:noFill/>
          <a:ln>
            <a:noFill/>
          </a:ln>
        </p:spPr>
        <p:txBody>
          <a:bodyPr spcFirstLastPara="1" wrap="square" lIns="91425" tIns="91425" rIns="91425" bIns="91425" anchor="t" anchorCtr="0">
            <a:noAutofit/>
          </a:bodyPr>
          <a:lstStyle/>
          <a:p>
            <a:pPr marL="0" lvl="0" indent="0" algn="ctr" rtl="0">
              <a:lnSpc>
                <a:spcPct val="160000"/>
              </a:lnSpc>
              <a:spcBef>
                <a:spcPts val="0"/>
              </a:spcBef>
              <a:spcAft>
                <a:spcPts val="0"/>
              </a:spcAft>
              <a:buNone/>
            </a:pPr>
            <a:r>
              <a:rPr lang="en" sz="3000">
                <a:solidFill>
                  <a:srgbClr val="484848"/>
                </a:solidFill>
                <a:highlight>
                  <a:srgbClr val="FFFFFF"/>
                </a:highlight>
                <a:latin typeface="Roboto"/>
                <a:ea typeface="Roboto"/>
                <a:cs typeface="Roboto"/>
                <a:sym typeface="Roboto"/>
              </a:rPr>
              <a:t>Key Questions</a:t>
            </a:r>
            <a:endParaRPr sz="1300">
              <a:solidFill>
                <a:srgbClr val="484848"/>
              </a:solidFill>
              <a:highlight>
                <a:srgbClr val="FFFFFF"/>
              </a:highlight>
              <a:latin typeface="Roboto"/>
              <a:ea typeface="Roboto"/>
              <a:cs typeface="Roboto"/>
              <a:sym typeface="Roboto"/>
            </a:endParaRPr>
          </a:p>
          <a:p>
            <a:pPr marL="457200" lvl="0" indent="-342900" algn="l" rtl="0">
              <a:lnSpc>
                <a:spcPct val="160000"/>
              </a:lnSpc>
              <a:spcBef>
                <a:spcPts val="1200"/>
              </a:spcBef>
              <a:spcAft>
                <a:spcPts val="0"/>
              </a:spcAft>
              <a:buClr>
                <a:srgbClr val="484848"/>
              </a:buClr>
              <a:buSzPts val="1800"/>
              <a:buFont typeface="Roboto"/>
              <a:buAutoNum type="arabicPeriod"/>
            </a:pPr>
            <a:r>
              <a:rPr lang="en" sz="1800">
                <a:solidFill>
                  <a:srgbClr val="484848"/>
                </a:solidFill>
                <a:highlight>
                  <a:srgbClr val="FFFFFF"/>
                </a:highlight>
                <a:latin typeface="Roboto"/>
                <a:ea typeface="Roboto"/>
                <a:cs typeface="Roboto"/>
                <a:sym typeface="Roboto"/>
              </a:rPr>
              <a:t>How many months has the company been operating? Which months do you have enough information to calculate a churn rate?</a:t>
            </a:r>
            <a:endParaRPr sz="1800">
              <a:solidFill>
                <a:srgbClr val="484848"/>
              </a:solidFill>
              <a:highlight>
                <a:srgbClr val="FFFFFF"/>
              </a:highlight>
              <a:latin typeface="Roboto"/>
              <a:ea typeface="Roboto"/>
              <a:cs typeface="Roboto"/>
              <a:sym typeface="Roboto"/>
            </a:endParaRPr>
          </a:p>
          <a:p>
            <a:pPr marL="457200" lvl="0" indent="-342900" algn="l" rtl="0">
              <a:lnSpc>
                <a:spcPct val="160000"/>
              </a:lnSpc>
              <a:spcBef>
                <a:spcPts val="0"/>
              </a:spcBef>
              <a:spcAft>
                <a:spcPts val="0"/>
              </a:spcAft>
              <a:buClr>
                <a:srgbClr val="484848"/>
              </a:buClr>
              <a:buSzPts val="1800"/>
              <a:buFont typeface="Roboto"/>
              <a:buAutoNum type="arabicPeriod"/>
            </a:pPr>
            <a:r>
              <a:rPr lang="en" sz="1800">
                <a:solidFill>
                  <a:srgbClr val="484848"/>
                </a:solidFill>
                <a:highlight>
                  <a:srgbClr val="FFFFFF"/>
                </a:highlight>
                <a:latin typeface="Roboto"/>
                <a:ea typeface="Roboto"/>
                <a:cs typeface="Roboto"/>
                <a:sym typeface="Roboto"/>
              </a:rPr>
              <a:t>What segments of users exist?</a:t>
            </a:r>
            <a:endParaRPr sz="1800">
              <a:solidFill>
                <a:srgbClr val="484848"/>
              </a:solidFill>
              <a:highlight>
                <a:srgbClr val="FFFFFF"/>
              </a:highlight>
              <a:latin typeface="Roboto"/>
              <a:ea typeface="Roboto"/>
              <a:cs typeface="Roboto"/>
              <a:sym typeface="Roboto"/>
            </a:endParaRPr>
          </a:p>
          <a:p>
            <a:pPr marL="457200" lvl="0" indent="-342900" algn="l" rtl="0">
              <a:lnSpc>
                <a:spcPct val="160000"/>
              </a:lnSpc>
              <a:spcBef>
                <a:spcPts val="0"/>
              </a:spcBef>
              <a:spcAft>
                <a:spcPts val="0"/>
              </a:spcAft>
              <a:buClr>
                <a:srgbClr val="484848"/>
              </a:buClr>
              <a:buSzPts val="1800"/>
              <a:buFont typeface="Roboto"/>
              <a:buAutoNum type="arabicPeriod"/>
            </a:pPr>
            <a:r>
              <a:rPr lang="en" sz="1800">
                <a:solidFill>
                  <a:srgbClr val="484848"/>
                </a:solidFill>
                <a:highlight>
                  <a:srgbClr val="FFFFFF"/>
                </a:highlight>
                <a:latin typeface="Roboto"/>
                <a:ea typeface="Roboto"/>
                <a:cs typeface="Roboto"/>
                <a:sym typeface="Roboto"/>
              </a:rPr>
              <a:t>What is the overall churn trend since the company started? Churn rate = cancelled users / active users </a:t>
            </a:r>
            <a:endParaRPr sz="1800">
              <a:solidFill>
                <a:srgbClr val="484848"/>
              </a:solidFill>
              <a:highlight>
                <a:srgbClr val="FFFFFF"/>
              </a:highlight>
              <a:latin typeface="Roboto"/>
              <a:ea typeface="Roboto"/>
              <a:cs typeface="Roboto"/>
              <a:sym typeface="Roboto"/>
            </a:endParaRPr>
          </a:p>
          <a:p>
            <a:pPr marL="457200" lvl="0" indent="-342900" algn="l" rtl="0">
              <a:lnSpc>
                <a:spcPct val="160000"/>
              </a:lnSpc>
              <a:spcBef>
                <a:spcPts val="0"/>
              </a:spcBef>
              <a:spcAft>
                <a:spcPts val="0"/>
              </a:spcAft>
              <a:buClr>
                <a:srgbClr val="484848"/>
              </a:buClr>
              <a:buSzPts val="1800"/>
              <a:buFont typeface="Roboto"/>
              <a:buAutoNum type="arabicPeriod"/>
            </a:pPr>
            <a:r>
              <a:rPr lang="en" sz="1800">
                <a:solidFill>
                  <a:srgbClr val="484848"/>
                </a:solidFill>
                <a:highlight>
                  <a:srgbClr val="FFFFFF"/>
                </a:highlight>
                <a:latin typeface="Roboto"/>
                <a:ea typeface="Roboto"/>
                <a:cs typeface="Roboto"/>
                <a:sym typeface="Roboto"/>
              </a:rPr>
              <a:t>Compare the churn rates between user segments. Which segment of users should the company focus on expanding?</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204056">
            <a:alpha val="82350"/>
          </a:srgbClr>
        </a:solidFill>
        <a:effectLst/>
      </p:bgPr>
    </p:bg>
    <p:spTree>
      <p:nvGrpSpPr>
        <p:cNvPr id="1" name="Shape 323"/>
        <p:cNvGrpSpPr/>
        <p:nvPr/>
      </p:nvGrpSpPr>
      <p:grpSpPr>
        <a:xfrm>
          <a:off x="0" y="0"/>
          <a:ext cx="0" cy="0"/>
          <a:chOff x="0" y="0"/>
          <a:chExt cx="0" cy="0"/>
        </a:xfrm>
      </p:grpSpPr>
      <p:sp>
        <p:nvSpPr>
          <p:cNvPr id="324" name="Google Shape;324;p54"/>
          <p:cNvSpPr txBox="1"/>
          <p:nvPr/>
        </p:nvSpPr>
        <p:spPr>
          <a:xfrm>
            <a:off x="753000" y="1543050"/>
            <a:ext cx="7638000" cy="20574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4800"/>
              <a:buFont typeface="Arial"/>
              <a:buNone/>
            </a:pPr>
            <a:r>
              <a:rPr lang="en" sz="4800">
                <a:solidFill>
                  <a:schemeClr val="lt1"/>
                </a:solidFill>
                <a:latin typeface="Roboto Black"/>
                <a:ea typeface="Roboto Black"/>
                <a:cs typeface="Roboto Black"/>
                <a:sym typeface="Roboto Black"/>
              </a:rPr>
              <a:t>3. Methods</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55"/>
          <p:cNvSpPr txBox="1"/>
          <p:nvPr/>
        </p:nvSpPr>
        <p:spPr>
          <a:xfrm>
            <a:off x="462125" y="132825"/>
            <a:ext cx="8432400" cy="4739100"/>
          </a:xfrm>
          <a:prstGeom prst="rect">
            <a:avLst/>
          </a:prstGeom>
          <a:noFill/>
          <a:ln>
            <a:noFill/>
          </a:ln>
        </p:spPr>
        <p:txBody>
          <a:bodyPr spcFirstLastPara="1" wrap="square" lIns="91425" tIns="91425" rIns="91425" bIns="91425" anchor="t" anchorCtr="0">
            <a:noAutofit/>
          </a:bodyPr>
          <a:lstStyle/>
          <a:p>
            <a:pPr marL="0" lvl="0" indent="0" algn="ctr" rtl="0">
              <a:lnSpc>
                <a:spcPct val="160000"/>
              </a:lnSpc>
              <a:spcBef>
                <a:spcPts val="0"/>
              </a:spcBef>
              <a:spcAft>
                <a:spcPts val="0"/>
              </a:spcAft>
              <a:buNone/>
            </a:pPr>
            <a:r>
              <a:rPr lang="en" sz="3000">
                <a:solidFill>
                  <a:srgbClr val="484848"/>
                </a:solidFill>
                <a:highlight>
                  <a:srgbClr val="FFFFFF"/>
                </a:highlight>
                <a:latin typeface="Roboto"/>
                <a:ea typeface="Roboto"/>
                <a:cs typeface="Roboto"/>
                <a:sym typeface="Roboto"/>
              </a:rPr>
              <a:t>Basic Information</a:t>
            </a:r>
            <a:endParaRPr sz="1300">
              <a:solidFill>
                <a:srgbClr val="484848"/>
              </a:solidFill>
              <a:highlight>
                <a:srgbClr val="FFFFFF"/>
              </a:highlight>
              <a:latin typeface="Roboto"/>
              <a:ea typeface="Roboto"/>
              <a:cs typeface="Roboto"/>
              <a:sym typeface="Roboto"/>
            </a:endParaRPr>
          </a:p>
          <a:p>
            <a:pPr marL="0" lvl="0" indent="0" algn="l" rtl="0">
              <a:lnSpc>
                <a:spcPct val="160000"/>
              </a:lnSpc>
              <a:spcBef>
                <a:spcPts val="1200"/>
              </a:spcBef>
              <a:spcAft>
                <a:spcPts val="0"/>
              </a:spcAft>
              <a:buClr>
                <a:schemeClr val="dk1"/>
              </a:buClr>
              <a:buSzPts val="1100"/>
              <a:buFont typeface="Arial"/>
              <a:buNone/>
            </a:pPr>
            <a:r>
              <a:rPr lang="en" sz="1800">
                <a:solidFill>
                  <a:srgbClr val="484848"/>
                </a:solidFill>
                <a:highlight>
                  <a:srgbClr val="FFFFFF"/>
                </a:highlight>
                <a:latin typeface="Roboto"/>
                <a:ea typeface="Roboto"/>
                <a:cs typeface="Roboto"/>
                <a:sym typeface="Roboto"/>
              </a:rPr>
              <a:t>The dataset provided to you contains one SQL table, </a:t>
            </a:r>
            <a:r>
              <a:rPr lang="en" sz="1800">
                <a:solidFill>
                  <a:srgbClr val="15141F"/>
                </a:solidFill>
                <a:highlight>
                  <a:srgbClr val="DFE0E0"/>
                </a:highlight>
                <a:latin typeface="Roboto"/>
                <a:ea typeface="Roboto"/>
                <a:cs typeface="Roboto"/>
                <a:sym typeface="Roboto"/>
              </a:rPr>
              <a:t>subscriptions</a:t>
            </a:r>
            <a:r>
              <a:rPr lang="en" sz="1800">
                <a:solidFill>
                  <a:srgbClr val="484848"/>
                </a:solidFill>
                <a:highlight>
                  <a:srgbClr val="FFFFFF"/>
                </a:highlight>
                <a:latin typeface="Roboto"/>
                <a:ea typeface="Roboto"/>
                <a:cs typeface="Roboto"/>
                <a:sym typeface="Roboto"/>
              </a:rPr>
              <a:t>. Within the table, there are 4 columns:</a:t>
            </a:r>
            <a:endParaRPr sz="1800">
              <a:solidFill>
                <a:srgbClr val="484848"/>
              </a:solidFill>
              <a:highlight>
                <a:srgbClr val="FFFFFF"/>
              </a:highlight>
              <a:latin typeface="Roboto"/>
              <a:ea typeface="Roboto"/>
              <a:cs typeface="Roboto"/>
              <a:sym typeface="Roboto"/>
            </a:endParaRPr>
          </a:p>
          <a:p>
            <a:pPr marL="457200" lvl="0" indent="-342900" algn="l" rtl="0">
              <a:lnSpc>
                <a:spcPct val="160000"/>
              </a:lnSpc>
              <a:spcBef>
                <a:spcPts val="1200"/>
              </a:spcBef>
              <a:spcAft>
                <a:spcPts val="0"/>
              </a:spcAft>
              <a:buClr>
                <a:srgbClr val="484848"/>
              </a:buClr>
              <a:buSzPts val="1800"/>
              <a:buFont typeface="Roboto"/>
              <a:buChar char="●"/>
            </a:pPr>
            <a:r>
              <a:rPr lang="en" sz="1800">
                <a:solidFill>
                  <a:srgbClr val="15141F"/>
                </a:solidFill>
                <a:highlight>
                  <a:srgbClr val="DFE0E0"/>
                </a:highlight>
                <a:latin typeface="Roboto"/>
                <a:ea typeface="Roboto"/>
                <a:cs typeface="Roboto"/>
                <a:sym typeface="Roboto"/>
              </a:rPr>
              <a:t>id</a:t>
            </a:r>
            <a:r>
              <a:rPr lang="en" sz="1800">
                <a:solidFill>
                  <a:srgbClr val="484848"/>
                </a:solidFill>
                <a:highlight>
                  <a:srgbClr val="FFFFFF"/>
                </a:highlight>
                <a:latin typeface="Roboto"/>
                <a:ea typeface="Roboto"/>
                <a:cs typeface="Roboto"/>
                <a:sym typeface="Roboto"/>
              </a:rPr>
              <a:t> - the subscription id</a:t>
            </a:r>
            <a:endParaRPr sz="1800">
              <a:solidFill>
                <a:srgbClr val="484848"/>
              </a:solidFill>
              <a:highlight>
                <a:srgbClr val="FFFFFF"/>
              </a:highlight>
              <a:latin typeface="Roboto"/>
              <a:ea typeface="Roboto"/>
              <a:cs typeface="Roboto"/>
              <a:sym typeface="Roboto"/>
            </a:endParaRPr>
          </a:p>
          <a:p>
            <a:pPr marL="457200" lvl="0" indent="-342900" algn="l" rtl="0">
              <a:lnSpc>
                <a:spcPct val="160000"/>
              </a:lnSpc>
              <a:spcBef>
                <a:spcPts val="0"/>
              </a:spcBef>
              <a:spcAft>
                <a:spcPts val="0"/>
              </a:spcAft>
              <a:buClr>
                <a:srgbClr val="484848"/>
              </a:buClr>
              <a:buSzPts val="1800"/>
              <a:buFont typeface="Roboto"/>
              <a:buChar char="●"/>
            </a:pPr>
            <a:r>
              <a:rPr lang="en" sz="1800">
                <a:solidFill>
                  <a:srgbClr val="15141F"/>
                </a:solidFill>
                <a:highlight>
                  <a:srgbClr val="DFE0E0"/>
                </a:highlight>
                <a:latin typeface="Roboto"/>
                <a:ea typeface="Roboto"/>
                <a:cs typeface="Roboto"/>
                <a:sym typeface="Roboto"/>
              </a:rPr>
              <a:t>subscription_start</a:t>
            </a:r>
            <a:r>
              <a:rPr lang="en" sz="1800">
                <a:solidFill>
                  <a:srgbClr val="484848"/>
                </a:solidFill>
                <a:highlight>
                  <a:srgbClr val="FFFFFF"/>
                </a:highlight>
                <a:latin typeface="Roboto"/>
                <a:ea typeface="Roboto"/>
                <a:cs typeface="Roboto"/>
                <a:sym typeface="Roboto"/>
              </a:rPr>
              <a:t> - the start date of the subscription</a:t>
            </a:r>
            <a:endParaRPr sz="1800">
              <a:solidFill>
                <a:srgbClr val="484848"/>
              </a:solidFill>
              <a:highlight>
                <a:srgbClr val="FFFFFF"/>
              </a:highlight>
              <a:latin typeface="Roboto"/>
              <a:ea typeface="Roboto"/>
              <a:cs typeface="Roboto"/>
              <a:sym typeface="Roboto"/>
            </a:endParaRPr>
          </a:p>
          <a:p>
            <a:pPr marL="457200" lvl="0" indent="-342900" algn="l" rtl="0">
              <a:lnSpc>
                <a:spcPct val="160000"/>
              </a:lnSpc>
              <a:spcBef>
                <a:spcPts val="0"/>
              </a:spcBef>
              <a:spcAft>
                <a:spcPts val="0"/>
              </a:spcAft>
              <a:buClr>
                <a:srgbClr val="484848"/>
              </a:buClr>
              <a:buSzPts val="1800"/>
              <a:buFont typeface="Roboto"/>
              <a:buChar char="●"/>
            </a:pPr>
            <a:r>
              <a:rPr lang="en" sz="1800">
                <a:solidFill>
                  <a:srgbClr val="15141F"/>
                </a:solidFill>
                <a:highlight>
                  <a:srgbClr val="DFE0E0"/>
                </a:highlight>
                <a:latin typeface="Roboto"/>
                <a:ea typeface="Roboto"/>
                <a:cs typeface="Roboto"/>
                <a:sym typeface="Roboto"/>
              </a:rPr>
              <a:t>subscription_end</a:t>
            </a:r>
            <a:r>
              <a:rPr lang="en" sz="1800">
                <a:solidFill>
                  <a:srgbClr val="484848"/>
                </a:solidFill>
                <a:highlight>
                  <a:srgbClr val="FFFFFF"/>
                </a:highlight>
                <a:latin typeface="Roboto"/>
                <a:ea typeface="Roboto"/>
                <a:cs typeface="Roboto"/>
                <a:sym typeface="Roboto"/>
              </a:rPr>
              <a:t> - the end date of the subscription</a:t>
            </a:r>
            <a:endParaRPr sz="1800">
              <a:solidFill>
                <a:srgbClr val="484848"/>
              </a:solidFill>
              <a:highlight>
                <a:srgbClr val="FFFFFF"/>
              </a:highlight>
              <a:latin typeface="Roboto"/>
              <a:ea typeface="Roboto"/>
              <a:cs typeface="Roboto"/>
              <a:sym typeface="Roboto"/>
            </a:endParaRPr>
          </a:p>
          <a:p>
            <a:pPr marL="457200" lvl="0" indent="-342900" algn="l" rtl="0">
              <a:lnSpc>
                <a:spcPct val="160000"/>
              </a:lnSpc>
              <a:spcBef>
                <a:spcPts val="0"/>
              </a:spcBef>
              <a:spcAft>
                <a:spcPts val="0"/>
              </a:spcAft>
              <a:buClr>
                <a:srgbClr val="484848"/>
              </a:buClr>
              <a:buSzPts val="1800"/>
              <a:buFont typeface="Roboto"/>
              <a:buChar char="●"/>
            </a:pPr>
            <a:r>
              <a:rPr lang="en" sz="1800">
                <a:solidFill>
                  <a:srgbClr val="15141F"/>
                </a:solidFill>
                <a:highlight>
                  <a:srgbClr val="DFE0E0"/>
                </a:highlight>
                <a:latin typeface="Roboto"/>
                <a:ea typeface="Roboto"/>
                <a:cs typeface="Roboto"/>
                <a:sym typeface="Roboto"/>
              </a:rPr>
              <a:t>segment</a:t>
            </a:r>
            <a:r>
              <a:rPr lang="en" sz="1800">
                <a:solidFill>
                  <a:srgbClr val="484848"/>
                </a:solidFill>
                <a:highlight>
                  <a:srgbClr val="FFFFFF"/>
                </a:highlight>
                <a:latin typeface="Roboto"/>
                <a:ea typeface="Roboto"/>
                <a:cs typeface="Roboto"/>
                <a:sym typeface="Roboto"/>
              </a:rPr>
              <a:t> - this identifies which segment the subscription owner belongs to</a:t>
            </a:r>
            <a:endParaRPr sz="1800">
              <a:solidFill>
                <a:srgbClr val="484848"/>
              </a:solidFill>
              <a:highlight>
                <a:srgbClr val="FFFFFF"/>
              </a:highlight>
              <a:latin typeface="Roboto"/>
              <a:ea typeface="Roboto"/>
              <a:cs typeface="Roboto"/>
              <a:sym typeface="Roboto"/>
            </a:endParaRPr>
          </a:p>
          <a:p>
            <a:pPr marL="0" lvl="0" indent="0" algn="l" rtl="0">
              <a:lnSpc>
                <a:spcPct val="160000"/>
              </a:lnSpc>
              <a:spcBef>
                <a:spcPts val="1200"/>
              </a:spcBef>
              <a:spcAft>
                <a:spcPts val="0"/>
              </a:spcAft>
              <a:buClr>
                <a:schemeClr val="dk1"/>
              </a:buClr>
              <a:buSzPts val="1100"/>
              <a:buFont typeface="Arial"/>
              <a:buNone/>
            </a:pPr>
            <a:r>
              <a:rPr lang="en" sz="1800" b="1">
                <a:solidFill>
                  <a:srgbClr val="484848"/>
                </a:solidFill>
                <a:highlight>
                  <a:srgbClr val="FFFFFF"/>
                </a:highlight>
                <a:latin typeface="Roboto"/>
                <a:ea typeface="Roboto"/>
                <a:cs typeface="Roboto"/>
                <a:sym typeface="Roboto"/>
              </a:rPr>
              <a:t>Codeflix requires a minimum subscription length of 31 days, so a user can never start and end their subscription in the same month.</a:t>
            </a:r>
            <a:endParaRPr sz="1800" b="1">
              <a:solidFill>
                <a:srgbClr val="484848"/>
              </a:solidFill>
              <a:highlight>
                <a:srgbClr val="FFFFFF"/>
              </a:highlight>
              <a:latin typeface="Roboto"/>
              <a:ea typeface="Roboto"/>
              <a:cs typeface="Roboto"/>
              <a:sym typeface="Roboto"/>
            </a:endParaRPr>
          </a:p>
          <a:p>
            <a:pPr marL="457200" lvl="0" indent="0" algn="l" rtl="0">
              <a:lnSpc>
                <a:spcPct val="160000"/>
              </a:lnSpc>
              <a:spcBef>
                <a:spcPts val="1200"/>
              </a:spcBef>
              <a:spcAft>
                <a:spcPts val="1200"/>
              </a:spcAft>
              <a:buNone/>
            </a:pPr>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160</TotalTime>
  <Words>1709</Words>
  <Application>Microsoft Office PowerPoint</Application>
  <PresentationFormat>On-screen Show (16:9)</PresentationFormat>
  <Paragraphs>363</Paragraphs>
  <Slides>22</Slides>
  <Notes>22</Notes>
  <HiddenSlides>0</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22</vt:i4>
      </vt:variant>
    </vt:vector>
  </HeadingPairs>
  <TitlesOfParts>
    <vt:vector size="31" baseType="lpstr">
      <vt:lpstr>Dosis</vt:lpstr>
      <vt:lpstr>Roboto Thin</vt:lpstr>
      <vt:lpstr>Roboto</vt:lpstr>
      <vt:lpstr>Courier New</vt:lpstr>
      <vt:lpstr>Roboto Black</vt:lpstr>
      <vt:lpstr>Arial</vt:lpstr>
      <vt:lpstr>Simple Light</vt:lpstr>
      <vt:lpstr>Simple Light</vt:lpstr>
      <vt:lpstr>Simple Light</vt:lpstr>
      <vt:lpstr>PowerPoint Presentation</vt:lpstr>
      <vt:lpstr>Table of Contents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Brian Harris</cp:lastModifiedBy>
  <cp:revision>2</cp:revision>
  <dcterms:modified xsi:type="dcterms:W3CDTF">2023-09-08T14:59:46Z</dcterms:modified>
</cp:coreProperties>
</file>